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7"/>
  </p:notesMasterIdLst>
  <p:sldIdLst>
    <p:sldId id="334" r:id="rId5"/>
    <p:sldId id="33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ED1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63" autoAdjust="0"/>
    <p:restoredTop sz="95828" autoAdjust="0"/>
  </p:normalViewPr>
  <p:slideViewPr>
    <p:cSldViewPr snapToGrid="0">
      <p:cViewPr varScale="1">
        <p:scale>
          <a:sx n="67" d="100"/>
          <a:sy n="67" d="100"/>
        </p:scale>
        <p:origin x="1560" y="4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14DBFE6-56A5-451B-A189-98E89F1F7350}" type="datetimeFigureOut">
              <a:rPr lang="en-US" smtClean="0"/>
              <a:t>2/2/2024</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3F1C1BB-5F5D-4BE8-97EC-BA2312C7E990}" type="slidenum">
              <a:rPr lang="en-US" smtClean="0"/>
              <a:t>‹#›</a:t>
            </a:fld>
            <a:endParaRPr lang="en-US"/>
          </a:p>
        </p:txBody>
      </p:sp>
    </p:spTree>
    <p:extLst>
      <p:ext uri="{BB962C8B-B14F-4D97-AF65-F5344CB8AC3E}">
        <p14:creationId xmlns:p14="http://schemas.microsoft.com/office/powerpoint/2010/main" val="2392644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CE Title Slide White ">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96775" y="2048449"/>
            <a:ext cx="6858000" cy="1076495"/>
          </a:xfrm>
        </p:spPr>
        <p:txBody>
          <a:bodyPr/>
          <a:lstStyle>
            <a:lvl1pPr marL="0" indent="0" algn="l">
              <a:buNone/>
              <a:defRPr sz="2400">
                <a:latin typeface="Segoe UI" panose="020B0502040204020203" pitchFamily="34" charset="0"/>
                <a:ea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a:p>
            <a:endParaRPr lang="en-US"/>
          </a:p>
          <a:p>
            <a:endParaRPr lang="en-US"/>
          </a:p>
        </p:txBody>
      </p:sp>
      <p:sp>
        <p:nvSpPr>
          <p:cNvPr id="14" name="Rectangle 13"/>
          <p:cNvSpPr/>
          <p:nvPr userDrawn="1"/>
        </p:nvSpPr>
        <p:spPr>
          <a:xfrm>
            <a:off x="1" y="6027939"/>
            <a:ext cx="6828818" cy="460414"/>
          </a:xfrm>
          <a:prstGeom prst="rect">
            <a:avLst/>
          </a:prstGeom>
          <a:solidFill>
            <a:srgbClr val="FED1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3352" y="6178530"/>
            <a:ext cx="2120768" cy="175565"/>
          </a:xfrm>
          <a:prstGeom prst="rect">
            <a:avLst/>
          </a:prstGeom>
        </p:spPr>
      </p:pic>
      <p:cxnSp>
        <p:nvCxnSpPr>
          <p:cNvPr id="16" name="Straight Connector 15"/>
          <p:cNvCxnSpPr/>
          <p:nvPr userDrawn="1"/>
        </p:nvCxnSpPr>
        <p:spPr>
          <a:xfrm>
            <a:off x="6828818" y="5987598"/>
            <a:ext cx="0" cy="525294"/>
          </a:xfrm>
          <a:prstGeom prst="line">
            <a:avLst/>
          </a:prstGeom>
          <a:ln w="3175">
            <a:solidFill>
              <a:srgbClr val="D0D0D2"/>
            </a:solidFill>
          </a:ln>
          <a:effectLst/>
        </p:spPr>
        <p:style>
          <a:lnRef idx="2">
            <a:schemeClr val="accent1"/>
          </a:lnRef>
          <a:fillRef idx="0">
            <a:schemeClr val="accent1"/>
          </a:fillRef>
          <a:effectRef idx="1">
            <a:schemeClr val="accent1"/>
          </a:effectRef>
          <a:fontRef idx="minor">
            <a:schemeClr val="tx1"/>
          </a:fontRef>
        </p:style>
      </p:cxnSp>
      <p:sp>
        <p:nvSpPr>
          <p:cNvPr id="4" name="Title 3"/>
          <p:cNvSpPr>
            <a:spLocks noGrp="1"/>
          </p:cNvSpPr>
          <p:nvPr>
            <p:ph type="title"/>
          </p:nvPr>
        </p:nvSpPr>
        <p:spPr>
          <a:xfrm>
            <a:off x="752937" y="675859"/>
            <a:ext cx="7886700" cy="1325563"/>
          </a:xfrm>
        </p:spPr>
        <p:txBody>
          <a:bodyPr anchor="b" anchorCtr="0"/>
          <a:lstStyle>
            <a:lvl1pPr>
              <a:defRPr>
                <a:solidFill>
                  <a:srgbClr val="006369"/>
                </a:solidFill>
              </a:defRPr>
            </a:lvl1pPr>
          </a:lstStyle>
          <a:p>
            <a:r>
              <a:rPr lang="en-US"/>
              <a:t>Click to edit Master title style</a:t>
            </a:r>
          </a:p>
        </p:txBody>
      </p:sp>
      <p:pic>
        <p:nvPicPr>
          <p:cNvPr id="12" name="Picture 11"/>
          <p:cNvPicPr>
            <a:picLocks noChangeAspect="1"/>
          </p:cNvPicPr>
          <p:nvPr userDrawn="1"/>
        </p:nvPicPr>
        <p:blipFill>
          <a:blip r:embed="rId3"/>
          <a:stretch>
            <a:fillRect/>
          </a:stretch>
        </p:blipFill>
        <p:spPr>
          <a:xfrm>
            <a:off x="7158404" y="6024477"/>
            <a:ext cx="1657123" cy="455336"/>
          </a:xfrm>
          <a:prstGeom prst="rect">
            <a:avLst/>
          </a:prstGeom>
        </p:spPr>
      </p:pic>
    </p:spTree>
    <p:extLst>
      <p:ext uri="{BB962C8B-B14F-4D97-AF65-F5344CB8AC3E}">
        <p14:creationId xmlns:p14="http://schemas.microsoft.com/office/powerpoint/2010/main" val="1331401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nd 3 Photos">
    <p:spTree>
      <p:nvGrpSpPr>
        <p:cNvPr id="1" name=""/>
        <p:cNvGrpSpPr/>
        <p:nvPr/>
      </p:nvGrpSpPr>
      <p:grpSpPr>
        <a:xfrm>
          <a:off x="0" y="0"/>
          <a:ext cx="0" cy="0"/>
          <a:chOff x="0" y="0"/>
          <a:chExt cx="0" cy="0"/>
        </a:xfrm>
      </p:grpSpPr>
      <p:sp>
        <p:nvSpPr>
          <p:cNvPr id="12" name="Picture Placeholder 2"/>
          <p:cNvSpPr>
            <a:spLocks noGrp="1" noChangeAspect="1"/>
          </p:cNvSpPr>
          <p:nvPr>
            <p:ph type="pic" idx="13"/>
          </p:nvPr>
        </p:nvSpPr>
        <p:spPr>
          <a:xfrm>
            <a:off x="4130859" y="401239"/>
            <a:ext cx="5013142" cy="2786196"/>
          </a:xfrm>
          <a:prstGeom prst="rect">
            <a:avLst/>
          </a:prstGeom>
          <a:solidFill>
            <a:schemeClr val="bg2">
              <a:lumMod val="75000"/>
            </a:schemeClr>
          </a:solidFill>
          <a:ln>
            <a:solidFill>
              <a:schemeClr val="bg1"/>
            </a:solidFill>
          </a:ln>
        </p:spPr>
        <p:txBody>
          <a:bodyPr anchor="t">
            <a:normAutofit/>
          </a:bodyPr>
          <a:lstStyle>
            <a:lvl1pPr marL="0" indent="0" algn="ctr">
              <a:buNone/>
              <a:defRPr sz="1200" b="0" i="0">
                <a:solidFill>
                  <a:schemeClr val="bg1"/>
                </a:solidFill>
                <a:latin typeface="Arial" charset="0"/>
                <a:ea typeface="Arial" charset="0"/>
                <a:cs typeface="Arial" charset="0"/>
              </a:defRPr>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a:p>
          <a:p>
            <a:r>
              <a:rPr lang="en-US"/>
              <a:t>Drag picture to placeholder or click icon to add</a:t>
            </a:r>
          </a:p>
        </p:txBody>
      </p:sp>
      <p:sp>
        <p:nvSpPr>
          <p:cNvPr id="13" name="Picture Placeholder 2"/>
          <p:cNvSpPr>
            <a:spLocks noGrp="1" noChangeAspect="1"/>
          </p:cNvSpPr>
          <p:nvPr>
            <p:ph type="pic" idx="14"/>
          </p:nvPr>
        </p:nvSpPr>
        <p:spPr>
          <a:xfrm>
            <a:off x="4130859" y="3190425"/>
            <a:ext cx="2551790" cy="2698753"/>
          </a:xfrm>
          <a:prstGeom prst="rect">
            <a:avLst/>
          </a:prstGeom>
          <a:solidFill>
            <a:schemeClr val="bg2">
              <a:lumMod val="75000"/>
            </a:schemeClr>
          </a:solidFill>
          <a:ln>
            <a:solidFill>
              <a:schemeClr val="bg1"/>
            </a:solidFill>
          </a:ln>
        </p:spPr>
        <p:txBody>
          <a:bodyPr anchor="t">
            <a:normAutofit/>
          </a:bodyPr>
          <a:lstStyle>
            <a:lvl1pPr marL="0" indent="0" algn="ctr">
              <a:buNone/>
              <a:defRPr sz="1200" b="0" i="0">
                <a:solidFill>
                  <a:schemeClr val="bg1"/>
                </a:solidFill>
                <a:latin typeface="Arial" charset="0"/>
                <a:ea typeface="Arial" charset="0"/>
                <a:cs typeface="Arial" charset="0"/>
              </a:defRPr>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a:p>
          <a:p>
            <a:r>
              <a:rPr lang="en-US"/>
              <a:t>Drag picture to placeholder or click icon to add</a:t>
            </a:r>
          </a:p>
        </p:txBody>
      </p:sp>
      <p:sp>
        <p:nvSpPr>
          <p:cNvPr id="14" name="Picture Placeholder 2"/>
          <p:cNvSpPr>
            <a:spLocks noGrp="1" noChangeAspect="1"/>
          </p:cNvSpPr>
          <p:nvPr>
            <p:ph type="pic" idx="15"/>
          </p:nvPr>
        </p:nvSpPr>
        <p:spPr>
          <a:xfrm>
            <a:off x="6671269" y="3190425"/>
            <a:ext cx="2472732" cy="2698753"/>
          </a:xfrm>
          <a:prstGeom prst="rect">
            <a:avLst/>
          </a:prstGeom>
          <a:solidFill>
            <a:schemeClr val="bg2">
              <a:lumMod val="75000"/>
            </a:schemeClr>
          </a:solidFill>
          <a:ln>
            <a:solidFill>
              <a:schemeClr val="bg1"/>
            </a:solidFill>
          </a:ln>
        </p:spPr>
        <p:txBody>
          <a:bodyPr anchor="t">
            <a:normAutofit/>
          </a:bodyPr>
          <a:lstStyle>
            <a:lvl1pPr marL="0" indent="0" algn="ctr">
              <a:buNone/>
              <a:defRPr sz="1200" b="0" i="0">
                <a:solidFill>
                  <a:schemeClr val="bg1"/>
                </a:solidFill>
                <a:latin typeface="Arial" charset="0"/>
                <a:ea typeface="Arial" charset="0"/>
                <a:cs typeface="Arial" charset="0"/>
              </a:defRPr>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a:p>
          <a:p>
            <a:r>
              <a:rPr lang="en-US"/>
              <a:t>Drag picture to placeholder or click icon to add</a:t>
            </a:r>
          </a:p>
        </p:txBody>
      </p:sp>
      <p:sp>
        <p:nvSpPr>
          <p:cNvPr id="7" name="Content Placeholder 2"/>
          <p:cNvSpPr>
            <a:spLocks noGrp="1"/>
          </p:cNvSpPr>
          <p:nvPr>
            <p:ph sz="half" idx="1"/>
          </p:nvPr>
        </p:nvSpPr>
        <p:spPr>
          <a:xfrm>
            <a:off x="291298" y="1000002"/>
            <a:ext cx="3170993" cy="4351338"/>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4"/>
          <p:cNvSpPr>
            <a:spLocks noGrp="1"/>
          </p:cNvSpPr>
          <p:nvPr>
            <p:ph type="sldNum" sz="quarter" idx="12"/>
          </p:nvPr>
        </p:nvSpPr>
        <p:spPr>
          <a:xfrm>
            <a:off x="8478173" y="6374107"/>
            <a:ext cx="516570" cy="365125"/>
          </a:xfrm>
        </p:spPr>
        <p:txBody>
          <a:bodyPr/>
          <a:lstStyle/>
          <a:p>
            <a:fld id="{5E94BA17-8AE8-4651-9FD9-8589E5D42325}" type="slidenum">
              <a:rPr lang="en-US" smtClean="0"/>
              <a:t>‹#›</a:t>
            </a:fld>
            <a:endParaRPr lang="en-US"/>
          </a:p>
        </p:txBody>
      </p:sp>
      <p:sp>
        <p:nvSpPr>
          <p:cNvPr id="11" name="Date Placeholder 3"/>
          <p:cNvSpPr>
            <a:spLocks noGrp="1"/>
          </p:cNvSpPr>
          <p:nvPr>
            <p:ph type="dt" sz="half" idx="2"/>
          </p:nvPr>
        </p:nvSpPr>
        <p:spPr>
          <a:xfrm>
            <a:off x="158128" y="6356351"/>
            <a:ext cx="1280049" cy="365125"/>
          </a:xfrm>
          <a:prstGeom prst="rect">
            <a:avLst/>
          </a:prstGeom>
        </p:spPr>
        <p:txBody>
          <a:bodyPr vert="horz" lIns="91440" tIns="45720" rIns="91440" bIns="45720" rtlCol="0" anchor="ctr"/>
          <a:lstStyle>
            <a:lvl1pPr algn="l">
              <a:defRPr sz="1050">
                <a:solidFill>
                  <a:schemeClr val="tx1"/>
                </a:solidFill>
                <a:latin typeface="Segoe UI Semibold" panose="020B0702040204020203" pitchFamily="34" charset="0"/>
              </a:defRPr>
            </a:lvl1pPr>
          </a:lstStyle>
          <a:p>
            <a:fld id="{2A698E80-701C-45EF-BCD1-0D83B127300D}" type="datetime1">
              <a:rPr lang="en-US" smtClean="0"/>
              <a:t>2/2/2024</a:t>
            </a:fld>
            <a:endParaRPr lang="en-US"/>
          </a:p>
        </p:txBody>
      </p:sp>
      <p:sp>
        <p:nvSpPr>
          <p:cNvPr id="15" name="Footer Placeholder 4"/>
          <p:cNvSpPr>
            <a:spLocks noGrp="1"/>
          </p:cNvSpPr>
          <p:nvPr>
            <p:ph type="ftr" sz="quarter" idx="3"/>
          </p:nvPr>
        </p:nvSpPr>
        <p:spPr>
          <a:xfrm>
            <a:off x="2363121" y="6356351"/>
            <a:ext cx="3086100" cy="365125"/>
          </a:xfrm>
          <a:prstGeom prst="rect">
            <a:avLst/>
          </a:prstGeom>
        </p:spPr>
        <p:txBody>
          <a:bodyPr vert="horz" lIns="91440" tIns="45720" rIns="91440" bIns="45720" rtlCol="0" anchor="ctr"/>
          <a:lstStyle>
            <a:lvl1pPr algn="l">
              <a:defRPr sz="1100">
                <a:solidFill>
                  <a:schemeClr val="tx1">
                    <a:tint val="75000"/>
                  </a:schemeClr>
                </a:solidFill>
                <a:latin typeface="Segoe UI Semibold" panose="020B0702040204020203" pitchFamily="34" charset="0"/>
              </a:defRPr>
            </a:lvl1pPr>
          </a:lstStyle>
          <a:p>
            <a:r>
              <a:rPr lang="en-US"/>
              <a:t>This document contains NONPUBLIC SCE INFORMATION. Do not share with Class A affiliates.</a:t>
            </a:r>
          </a:p>
        </p:txBody>
      </p:sp>
    </p:spTree>
    <p:extLst>
      <p:ext uri="{BB962C8B-B14F-4D97-AF65-F5344CB8AC3E}">
        <p14:creationId xmlns:p14="http://schemas.microsoft.com/office/powerpoint/2010/main" val="432243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hart ">
    <p:spTree>
      <p:nvGrpSpPr>
        <p:cNvPr id="1" name=""/>
        <p:cNvGrpSpPr/>
        <p:nvPr/>
      </p:nvGrpSpPr>
      <p:grpSpPr>
        <a:xfrm>
          <a:off x="0" y="0"/>
          <a:ext cx="0" cy="0"/>
          <a:chOff x="0" y="0"/>
          <a:chExt cx="0" cy="0"/>
        </a:xfrm>
      </p:grpSpPr>
      <p:sp>
        <p:nvSpPr>
          <p:cNvPr id="7" name="Content Placeholder 2"/>
          <p:cNvSpPr>
            <a:spLocks noGrp="1"/>
          </p:cNvSpPr>
          <p:nvPr>
            <p:ph sz="half" idx="1"/>
          </p:nvPr>
        </p:nvSpPr>
        <p:spPr>
          <a:xfrm>
            <a:off x="202521" y="1621438"/>
            <a:ext cx="3170993" cy="4351338"/>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4"/>
          <p:cNvSpPr>
            <a:spLocks noGrp="1"/>
          </p:cNvSpPr>
          <p:nvPr>
            <p:ph type="sldNum" sz="quarter" idx="12"/>
          </p:nvPr>
        </p:nvSpPr>
        <p:spPr>
          <a:xfrm>
            <a:off x="8478173" y="6374107"/>
            <a:ext cx="516570" cy="365125"/>
          </a:xfrm>
        </p:spPr>
        <p:txBody>
          <a:bodyPr/>
          <a:lstStyle/>
          <a:p>
            <a:fld id="{5E94BA17-8AE8-4651-9FD9-8589E5D42325}" type="slidenum">
              <a:rPr lang="en-US" smtClean="0"/>
              <a:t>‹#›</a:t>
            </a:fld>
            <a:endParaRPr lang="en-US"/>
          </a:p>
        </p:txBody>
      </p:sp>
      <p:sp>
        <p:nvSpPr>
          <p:cNvPr id="6" name="Chart Placeholder 5"/>
          <p:cNvSpPr>
            <a:spLocks noGrp="1"/>
          </p:cNvSpPr>
          <p:nvPr>
            <p:ph type="chart" sz="quarter" idx="13"/>
          </p:nvPr>
        </p:nvSpPr>
        <p:spPr>
          <a:xfrm>
            <a:off x="3701989" y="1683711"/>
            <a:ext cx="5220070" cy="4042386"/>
          </a:xfrm>
          <a:solidFill>
            <a:schemeClr val="bg1">
              <a:lumMod val="75000"/>
            </a:schemeClr>
          </a:solidFill>
        </p:spPr>
        <p:txBody>
          <a:bodyPr/>
          <a:lstStyle>
            <a:lvl1pPr marL="0" indent="0">
              <a:buNone/>
              <a:defRPr/>
            </a:lvl1pPr>
          </a:lstStyle>
          <a:p>
            <a:endParaRPr lang="en-US"/>
          </a:p>
        </p:txBody>
      </p:sp>
      <p:sp>
        <p:nvSpPr>
          <p:cNvPr id="15" name="Title 1"/>
          <p:cNvSpPr>
            <a:spLocks noGrp="1"/>
          </p:cNvSpPr>
          <p:nvPr>
            <p:ph type="title"/>
          </p:nvPr>
        </p:nvSpPr>
        <p:spPr>
          <a:xfrm>
            <a:off x="353442" y="186434"/>
            <a:ext cx="7886700" cy="909454"/>
          </a:xfrm>
        </p:spPr>
        <p:txBody>
          <a:bodyPr/>
          <a:lstStyle/>
          <a:p>
            <a:r>
              <a:rPr lang="en-US"/>
              <a:t>Click to edit Master title style</a:t>
            </a:r>
          </a:p>
        </p:txBody>
      </p:sp>
      <p:sp>
        <p:nvSpPr>
          <p:cNvPr id="16" name="Date Placeholder 3"/>
          <p:cNvSpPr>
            <a:spLocks noGrp="1"/>
          </p:cNvSpPr>
          <p:nvPr>
            <p:ph type="dt" sz="half" idx="2"/>
          </p:nvPr>
        </p:nvSpPr>
        <p:spPr>
          <a:xfrm>
            <a:off x="158128" y="6356351"/>
            <a:ext cx="1280049" cy="365125"/>
          </a:xfrm>
          <a:prstGeom prst="rect">
            <a:avLst/>
          </a:prstGeom>
        </p:spPr>
        <p:txBody>
          <a:bodyPr vert="horz" lIns="91440" tIns="45720" rIns="91440" bIns="45720" rtlCol="0" anchor="ctr"/>
          <a:lstStyle>
            <a:lvl1pPr algn="l">
              <a:defRPr sz="1050">
                <a:solidFill>
                  <a:schemeClr val="tx1"/>
                </a:solidFill>
                <a:latin typeface="Segoe UI Semibold" panose="020B0702040204020203" pitchFamily="34" charset="0"/>
              </a:defRPr>
            </a:lvl1pPr>
          </a:lstStyle>
          <a:p>
            <a:fld id="{6EE2F0B0-8DC2-47AB-BB12-44E29C34F2FB}" type="datetime1">
              <a:rPr lang="en-US" smtClean="0"/>
              <a:t>2/2/2024</a:t>
            </a:fld>
            <a:endParaRPr lang="en-US"/>
          </a:p>
        </p:txBody>
      </p:sp>
      <p:sp>
        <p:nvSpPr>
          <p:cNvPr id="17" name="Footer Placeholder 4"/>
          <p:cNvSpPr>
            <a:spLocks noGrp="1"/>
          </p:cNvSpPr>
          <p:nvPr>
            <p:ph type="ftr" sz="quarter" idx="3"/>
          </p:nvPr>
        </p:nvSpPr>
        <p:spPr>
          <a:xfrm>
            <a:off x="2363121" y="6356351"/>
            <a:ext cx="3086100" cy="365125"/>
          </a:xfrm>
          <a:prstGeom prst="rect">
            <a:avLst/>
          </a:prstGeom>
        </p:spPr>
        <p:txBody>
          <a:bodyPr vert="horz" lIns="91440" tIns="45720" rIns="91440" bIns="45720" rtlCol="0" anchor="ctr"/>
          <a:lstStyle>
            <a:lvl1pPr algn="l">
              <a:defRPr sz="1100">
                <a:solidFill>
                  <a:schemeClr val="tx1">
                    <a:tint val="75000"/>
                  </a:schemeClr>
                </a:solidFill>
                <a:latin typeface="Segoe UI Semibold" panose="020B0702040204020203" pitchFamily="34" charset="0"/>
              </a:defRPr>
            </a:lvl1pPr>
          </a:lstStyle>
          <a:p>
            <a:r>
              <a:rPr lang="en-US"/>
              <a:t>This document contains NONPUBLIC SCE INFORMATION. Do not share with Class A affiliates.</a:t>
            </a:r>
          </a:p>
        </p:txBody>
      </p:sp>
    </p:spTree>
    <p:extLst>
      <p:ext uri="{BB962C8B-B14F-4D97-AF65-F5344CB8AC3E}">
        <p14:creationId xmlns:p14="http://schemas.microsoft.com/office/powerpoint/2010/main" val="964516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CE Divider Slide Green">
    <p:bg>
      <p:bgPr>
        <a:solidFill>
          <a:srgbClr val="006369"/>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22118" y="1554730"/>
            <a:ext cx="5931948" cy="1325563"/>
          </a:xfrm>
        </p:spPr>
        <p:txBody>
          <a:bodyPr/>
          <a:lstStyle>
            <a:lvl1pPr>
              <a:defRPr baseline="0">
                <a:solidFill>
                  <a:schemeClr val="bg1"/>
                </a:solidFill>
              </a:defRPr>
            </a:lvl1pPr>
          </a:lstStyle>
          <a:p>
            <a:r>
              <a:rPr lang="en-US"/>
              <a:t>Divider Slide Title</a:t>
            </a:r>
          </a:p>
        </p:txBody>
      </p:sp>
      <p:sp>
        <p:nvSpPr>
          <p:cNvPr id="9" name="Rectangle 8"/>
          <p:cNvSpPr/>
          <p:nvPr userDrawn="1"/>
        </p:nvSpPr>
        <p:spPr>
          <a:xfrm>
            <a:off x="1" y="6027939"/>
            <a:ext cx="6828818" cy="460414"/>
          </a:xfrm>
          <a:prstGeom prst="rect">
            <a:avLst/>
          </a:prstGeom>
          <a:solidFill>
            <a:srgbClr val="FED1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3352" y="6178530"/>
            <a:ext cx="2120768" cy="175565"/>
          </a:xfrm>
          <a:prstGeom prst="rect">
            <a:avLst/>
          </a:prstGeom>
        </p:spPr>
      </p:pic>
      <p:sp>
        <p:nvSpPr>
          <p:cNvPr id="11" name="Rectangle 10"/>
          <p:cNvSpPr/>
          <p:nvPr userDrawn="1"/>
        </p:nvSpPr>
        <p:spPr>
          <a:xfrm>
            <a:off x="6826928" y="0"/>
            <a:ext cx="2308194"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3"/>
          <a:stretch>
            <a:fillRect/>
          </a:stretch>
        </p:blipFill>
        <p:spPr>
          <a:xfrm>
            <a:off x="7158404" y="6024477"/>
            <a:ext cx="1657123" cy="455336"/>
          </a:xfrm>
          <a:prstGeom prst="rect">
            <a:avLst/>
          </a:prstGeom>
        </p:spPr>
      </p:pic>
    </p:spTree>
    <p:extLst>
      <p:ext uri="{BB962C8B-B14F-4D97-AF65-F5344CB8AC3E}">
        <p14:creationId xmlns:p14="http://schemas.microsoft.com/office/powerpoint/2010/main" val="3313767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CE Divider Slide Grey">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22118" y="1554730"/>
            <a:ext cx="5931948" cy="1325563"/>
          </a:xfrm>
        </p:spPr>
        <p:txBody>
          <a:bodyPr/>
          <a:lstStyle>
            <a:lvl1pPr>
              <a:defRPr baseline="0">
                <a:solidFill>
                  <a:schemeClr val="tx1"/>
                </a:solidFill>
              </a:defRPr>
            </a:lvl1pPr>
          </a:lstStyle>
          <a:p>
            <a:r>
              <a:rPr lang="en-US"/>
              <a:t>Divider Slide Title</a:t>
            </a:r>
          </a:p>
        </p:txBody>
      </p:sp>
      <p:sp>
        <p:nvSpPr>
          <p:cNvPr id="9" name="Rectangle 8"/>
          <p:cNvSpPr/>
          <p:nvPr userDrawn="1"/>
        </p:nvSpPr>
        <p:spPr>
          <a:xfrm>
            <a:off x="1" y="6027939"/>
            <a:ext cx="6828818" cy="460414"/>
          </a:xfrm>
          <a:prstGeom prst="rect">
            <a:avLst/>
          </a:prstGeom>
          <a:solidFill>
            <a:srgbClr val="FED1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3352" y="6178530"/>
            <a:ext cx="2120768" cy="175565"/>
          </a:xfrm>
          <a:prstGeom prst="rect">
            <a:avLst/>
          </a:prstGeom>
        </p:spPr>
      </p:pic>
      <p:sp>
        <p:nvSpPr>
          <p:cNvPr id="11" name="Rectangle 10"/>
          <p:cNvSpPr/>
          <p:nvPr userDrawn="1"/>
        </p:nvSpPr>
        <p:spPr>
          <a:xfrm>
            <a:off x="6826928" y="0"/>
            <a:ext cx="2308194"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3"/>
          <a:stretch>
            <a:fillRect/>
          </a:stretch>
        </p:blipFill>
        <p:spPr>
          <a:xfrm>
            <a:off x="7158404" y="6024477"/>
            <a:ext cx="1657123" cy="455336"/>
          </a:xfrm>
          <a:prstGeom prst="rect">
            <a:avLst/>
          </a:prstGeom>
        </p:spPr>
      </p:pic>
    </p:spTree>
    <p:extLst>
      <p:ext uri="{BB962C8B-B14F-4D97-AF65-F5344CB8AC3E}">
        <p14:creationId xmlns:p14="http://schemas.microsoft.com/office/powerpoint/2010/main" val="3620841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Slide Whi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ABD70A-997D-4915-8C6B-ECED8AED6DD4}" type="datetime1">
              <a:rPr lang="en-US" smtClean="0"/>
              <a:t>2/2/2024</a:t>
            </a:fld>
            <a:endParaRPr lang="en-US"/>
          </a:p>
        </p:txBody>
      </p:sp>
      <p:sp>
        <p:nvSpPr>
          <p:cNvPr id="5" name="Footer Placeholder 4"/>
          <p:cNvSpPr>
            <a:spLocks noGrp="1"/>
          </p:cNvSpPr>
          <p:nvPr>
            <p:ph type="ftr" sz="quarter" idx="11"/>
          </p:nvPr>
        </p:nvSpPr>
        <p:spPr/>
        <p:txBody>
          <a:bodyPr/>
          <a:lstStyle/>
          <a:p>
            <a:r>
              <a:rPr lang="en-US"/>
              <a:t>This document contains NONPUBLIC SCE INFORMATION. Do not share with Class A affiliates.</a:t>
            </a:r>
          </a:p>
        </p:txBody>
      </p:sp>
      <p:sp>
        <p:nvSpPr>
          <p:cNvPr id="6" name="Slide Number Placeholder 5"/>
          <p:cNvSpPr>
            <a:spLocks noGrp="1"/>
          </p:cNvSpPr>
          <p:nvPr>
            <p:ph type="sldNum" sz="quarter" idx="12"/>
          </p:nvPr>
        </p:nvSpPr>
        <p:spPr/>
        <p:txBody>
          <a:bodyPr/>
          <a:lstStyle/>
          <a:p>
            <a:fld id="{5E94BA17-8AE8-4651-9FD9-8589E5D42325}" type="slidenum">
              <a:rPr lang="en-US" smtClean="0"/>
              <a:t>‹#›</a:t>
            </a:fld>
            <a:endParaRPr lang="en-US"/>
          </a:p>
        </p:txBody>
      </p:sp>
    </p:spTree>
    <p:extLst>
      <p:ext uri="{BB962C8B-B14F-4D97-AF65-F5344CB8AC3E}">
        <p14:creationId xmlns:p14="http://schemas.microsoft.com/office/powerpoint/2010/main" val="421338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lumn Whi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3C85407-DF97-405C-9D2C-20DA3A8FCDD0}" type="datetime1">
              <a:rPr lang="en-US" smtClean="0"/>
              <a:t>2/2/2024</a:t>
            </a:fld>
            <a:endParaRPr lang="en-US"/>
          </a:p>
        </p:txBody>
      </p:sp>
      <p:sp>
        <p:nvSpPr>
          <p:cNvPr id="6" name="Footer Placeholder 5"/>
          <p:cNvSpPr>
            <a:spLocks noGrp="1"/>
          </p:cNvSpPr>
          <p:nvPr>
            <p:ph type="ftr" sz="quarter" idx="11"/>
          </p:nvPr>
        </p:nvSpPr>
        <p:spPr/>
        <p:txBody>
          <a:bodyPr/>
          <a:lstStyle/>
          <a:p>
            <a:r>
              <a:rPr lang="en-US"/>
              <a:t>This document contains NONPUBLIC SCE INFORMATION. Do not share with Class A affiliates.</a:t>
            </a:r>
          </a:p>
        </p:txBody>
      </p:sp>
      <p:sp>
        <p:nvSpPr>
          <p:cNvPr id="7" name="Slide Number Placeholder 6"/>
          <p:cNvSpPr>
            <a:spLocks noGrp="1"/>
          </p:cNvSpPr>
          <p:nvPr>
            <p:ph type="sldNum" sz="quarter" idx="12"/>
          </p:nvPr>
        </p:nvSpPr>
        <p:spPr/>
        <p:txBody>
          <a:bodyPr/>
          <a:lstStyle/>
          <a:p>
            <a:fld id="{5E94BA17-8AE8-4651-9FD9-8589E5D42325}" type="slidenum">
              <a:rPr lang="en-US" smtClean="0"/>
              <a:t>‹#›</a:t>
            </a:fld>
            <a:endParaRPr lang="en-US"/>
          </a:p>
        </p:txBody>
      </p:sp>
    </p:spTree>
    <p:extLst>
      <p:ext uri="{BB962C8B-B14F-4D97-AF65-F5344CB8AC3E}">
        <p14:creationId xmlns:p14="http://schemas.microsoft.com/office/powerpoint/2010/main" val="4132734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2102D5-5641-455F-A00D-D57BC095556F}" type="datetime1">
              <a:rPr lang="en-US" smtClean="0"/>
              <a:t>2/2/2024</a:t>
            </a:fld>
            <a:endParaRPr lang="en-US"/>
          </a:p>
        </p:txBody>
      </p:sp>
      <p:sp>
        <p:nvSpPr>
          <p:cNvPr id="3" name="Footer Placeholder 2"/>
          <p:cNvSpPr>
            <a:spLocks noGrp="1"/>
          </p:cNvSpPr>
          <p:nvPr>
            <p:ph type="ftr" sz="quarter" idx="11"/>
          </p:nvPr>
        </p:nvSpPr>
        <p:spPr/>
        <p:txBody>
          <a:bodyPr/>
          <a:lstStyle/>
          <a:p>
            <a:r>
              <a:rPr lang="en-US"/>
              <a:t>This document contains NONPUBLIC SCE INFORMATION. Do not share with Class A affiliates.</a:t>
            </a:r>
          </a:p>
        </p:txBody>
      </p:sp>
      <p:sp>
        <p:nvSpPr>
          <p:cNvPr id="4" name="Slide Number Placeholder 3"/>
          <p:cNvSpPr>
            <a:spLocks noGrp="1"/>
          </p:cNvSpPr>
          <p:nvPr>
            <p:ph type="sldNum" sz="quarter" idx="12"/>
          </p:nvPr>
        </p:nvSpPr>
        <p:spPr/>
        <p:txBody>
          <a:bodyPr/>
          <a:lstStyle/>
          <a:p>
            <a:fld id="{5E94BA17-8AE8-4651-9FD9-8589E5D42325}" type="slidenum">
              <a:rPr lang="en-US" smtClean="0"/>
              <a:t>‹#›</a:t>
            </a:fld>
            <a:endParaRPr lang="en-US"/>
          </a:p>
        </p:txBody>
      </p:sp>
    </p:spTree>
    <p:extLst>
      <p:ext uri="{BB962C8B-B14F-4D97-AF65-F5344CB8AC3E}">
        <p14:creationId xmlns:p14="http://schemas.microsoft.com/office/powerpoint/2010/main" val="2983058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rge Photo White">
    <p:spTree>
      <p:nvGrpSpPr>
        <p:cNvPr id="1" name=""/>
        <p:cNvGrpSpPr/>
        <p:nvPr/>
      </p:nvGrpSpPr>
      <p:grpSpPr>
        <a:xfrm>
          <a:off x="0" y="0"/>
          <a:ext cx="0" cy="0"/>
          <a:chOff x="0" y="0"/>
          <a:chExt cx="0" cy="0"/>
        </a:xfrm>
      </p:grpSpPr>
      <p:sp>
        <p:nvSpPr>
          <p:cNvPr id="4" name="Picture Placeholder 2"/>
          <p:cNvSpPr>
            <a:spLocks noGrp="1" noChangeAspect="1"/>
          </p:cNvSpPr>
          <p:nvPr>
            <p:ph type="pic" idx="13"/>
          </p:nvPr>
        </p:nvSpPr>
        <p:spPr>
          <a:xfrm>
            <a:off x="0" y="1049311"/>
            <a:ext cx="9144000" cy="5811864"/>
          </a:xfrm>
          <a:prstGeom prst="rect">
            <a:avLst/>
          </a:prstGeom>
          <a:solidFill>
            <a:schemeClr val="bg2">
              <a:lumMod val="75000"/>
            </a:schemeClr>
          </a:solidFill>
          <a:ln>
            <a:noFill/>
          </a:ln>
        </p:spPr>
        <p:txBody>
          <a:bodyPr anchor="t">
            <a:normAutofit/>
          </a:bodyPr>
          <a:lstStyle>
            <a:lvl1pPr marL="0" indent="0" algn="ctr">
              <a:buNone/>
              <a:defRPr sz="1200" b="0" i="0">
                <a:solidFill>
                  <a:schemeClr val="bg1"/>
                </a:solidFill>
                <a:latin typeface="Arial" charset="0"/>
                <a:ea typeface="Arial" charset="0"/>
                <a:cs typeface="Arial" charset="0"/>
              </a:defRPr>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a:p>
          <a:p>
            <a:r>
              <a:rPr lang="en-US"/>
              <a:t>Drag picture to placeholder or click icon to add</a:t>
            </a:r>
          </a:p>
        </p:txBody>
      </p:sp>
      <p:sp>
        <p:nvSpPr>
          <p:cNvPr id="3" name="Title 1"/>
          <p:cNvSpPr>
            <a:spLocks noGrp="1"/>
          </p:cNvSpPr>
          <p:nvPr>
            <p:ph type="title"/>
          </p:nvPr>
        </p:nvSpPr>
        <p:spPr>
          <a:xfrm>
            <a:off x="353442" y="97654"/>
            <a:ext cx="7886700" cy="909454"/>
          </a:xfrm>
        </p:spPr>
        <p:txBody>
          <a:bodyPr/>
          <a:lstStyle/>
          <a:p>
            <a:r>
              <a:rPr lang="en-US"/>
              <a:t>Click to edit Master title style</a:t>
            </a:r>
          </a:p>
        </p:txBody>
      </p:sp>
      <p:sp>
        <p:nvSpPr>
          <p:cNvPr id="5" name="Slide Number Placeholder 4"/>
          <p:cNvSpPr>
            <a:spLocks noGrp="1"/>
          </p:cNvSpPr>
          <p:nvPr>
            <p:ph type="sldNum" sz="quarter" idx="12"/>
          </p:nvPr>
        </p:nvSpPr>
        <p:spPr>
          <a:xfrm>
            <a:off x="8478173" y="6374107"/>
            <a:ext cx="516570" cy="365125"/>
          </a:xfrm>
        </p:spPr>
        <p:txBody>
          <a:bodyPr/>
          <a:lstStyle/>
          <a:p>
            <a:fld id="{5E94BA17-8AE8-4651-9FD9-8589E5D42325}" type="slidenum">
              <a:rPr lang="en-US" smtClean="0"/>
              <a:t>‹#›</a:t>
            </a:fld>
            <a:endParaRPr lang="en-US"/>
          </a:p>
        </p:txBody>
      </p:sp>
    </p:spTree>
    <p:extLst>
      <p:ext uri="{BB962C8B-B14F-4D97-AF65-F5344CB8AC3E}">
        <p14:creationId xmlns:p14="http://schemas.microsoft.com/office/powerpoint/2010/main" val="1213889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ull Bleed Photo ">
    <p:spTree>
      <p:nvGrpSpPr>
        <p:cNvPr id="1" name=""/>
        <p:cNvGrpSpPr/>
        <p:nvPr/>
      </p:nvGrpSpPr>
      <p:grpSpPr>
        <a:xfrm>
          <a:off x="0" y="0"/>
          <a:ext cx="0" cy="0"/>
          <a:chOff x="0" y="0"/>
          <a:chExt cx="0" cy="0"/>
        </a:xfrm>
      </p:grpSpPr>
      <p:sp>
        <p:nvSpPr>
          <p:cNvPr id="4" name="Picture Placeholder 2"/>
          <p:cNvSpPr>
            <a:spLocks noGrp="1" noChangeAspect="1"/>
          </p:cNvSpPr>
          <p:nvPr>
            <p:ph type="pic" idx="13"/>
          </p:nvPr>
        </p:nvSpPr>
        <p:spPr>
          <a:xfrm>
            <a:off x="0" y="0"/>
            <a:ext cx="9144000" cy="6861175"/>
          </a:xfrm>
          <a:prstGeom prst="rect">
            <a:avLst/>
          </a:prstGeom>
          <a:solidFill>
            <a:schemeClr val="bg2">
              <a:lumMod val="75000"/>
            </a:schemeClr>
          </a:solidFill>
          <a:ln>
            <a:noFill/>
          </a:ln>
        </p:spPr>
        <p:txBody>
          <a:bodyPr anchor="t">
            <a:normAutofit/>
          </a:bodyPr>
          <a:lstStyle>
            <a:lvl1pPr marL="0" indent="0" algn="ctr">
              <a:buNone/>
              <a:defRPr sz="1200" b="0" i="0">
                <a:solidFill>
                  <a:schemeClr val="bg1"/>
                </a:solidFill>
                <a:latin typeface="Arial" charset="0"/>
                <a:ea typeface="Arial" charset="0"/>
                <a:cs typeface="Arial" charset="0"/>
              </a:defRPr>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a:p>
          <a:p>
            <a:r>
              <a:rPr lang="en-US"/>
              <a:t>Drag picture to placeholder or click icon to add</a:t>
            </a:r>
          </a:p>
        </p:txBody>
      </p:sp>
      <p:sp>
        <p:nvSpPr>
          <p:cNvPr id="5" name="Slide Number Placeholder 4"/>
          <p:cNvSpPr>
            <a:spLocks noGrp="1"/>
          </p:cNvSpPr>
          <p:nvPr>
            <p:ph type="sldNum" sz="quarter" idx="12"/>
          </p:nvPr>
        </p:nvSpPr>
        <p:spPr>
          <a:xfrm>
            <a:off x="8478173" y="6374107"/>
            <a:ext cx="516570" cy="365125"/>
          </a:xfrm>
        </p:spPr>
        <p:txBody>
          <a:bodyPr/>
          <a:lstStyle/>
          <a:p>
            <a:fld id="{5E94BA17-8AE8-4651-9FD9-8589E5D42325}" type="slidenum">
              <a:rPr lang="en-US" smtClean="0"/>
              <a:t>‹#›</a:t>
            </a:fld>
            <a:endParaRPr lang="en-US"/>
          </a:p>
        </p:txBody>
      </p:sp>
      <p:sp>
        <p:nvSpPr>
          <p:cNvPr id="6" name="Title 1"/>
          <p:cNvSpPr>
            <a:spLocks noGrp="1"/>
          </p:cNvSpPr>
          <p:nvPr>
            <p:ph type="title"/>
          </p:nvPr>
        </p:nvSpPr>
        <p:spPr>
          <a:xfrm>
            <a:off x="353442" y="301848"/>
            <a:ext cx="7886700" cy="909454"/>
          </a:xfrm>
        </p:spPr>
        <p:txBody>
          <a:bodyPr/>
          <a:lstStyle/>
          <a:p>
            <a:r>
              <a:rPr lang="en-US"/>
              <a:t>Click to edit Master title style</a:t>
            </a:r>
          </a:p>
        </p:txBody>
      </p:sp>
    </p:spTree>
    <p:extLst>
      <p:ext uri="{BB962C8B-B14F-4D97-AF65-F5344CB8AC3E}">
        <p14:creationId xmlns:p14="http://schemas.microsoft.com/office/powerpoint/2010/main" val="2551601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nd Photo ">
    <p:spTree>
      <p:nvGrpSpPr>
        <p:cNvPr id="1" name=""/>
        <p:cNvGrpSpPr/>
        <p:nvPr/>
      </p:nvGrpSpPr>
      <p:grpSpPr>
        <a:xfrm>
          <a:off x="0" y="0"/>
          <a:ext cx="0" cy="0"/>
          <a:chOff x="0" y="0"/>
          <a:chExt cx="0" cy="0"/>
        </a:xfrm>
      </p:grpSpPr>
      <p:sp>
        <p:nvSpPr>
          <p:cNvPr id="6" name="Picture Placeholder 2"/>
          <p:cNvSpPr>
            <a:spLocks noGrp="1" noChangeAspect="1"/>
          </p:cNvSpPr>
          <p:nvPr>
            <p:ph type="pic" idx="13"/>
          </p:nvPr>
        </p:nvSpPr>
        <p:spPr>
          <a:xfrm>
            <a:off x="4409375" y="1084825"/>
            <a:ext cx="4752381" cy="5191691"/>
          </a:xfrm>
          <a:prstGeom prst="rect">
            <a:avLst/>
          </a:prstGeom>
          <a:solidFill>
            <a:schemeClr val="bg2">
              <a:lumMod val="75000"/>
            </a:schemeClr>
          </a:solidFill>
          <a:ln>
            <a:solidFill>
              <a:schemeClr val="bg1"/>
            </a:solidFill>
          </a:ln>
        </p:spPr>
        <p:txBody>
          <a:bodyPr anchor="t">
            <a:normAutofit/>
          </a:bodyPr>
          <a:lstStyle>
            <a:lvl1pPr marL="0" indent="0" algn="ctr">
              <a:buNone/>
              <a:defRPr sz="1200" b="0" i="0">
                <a:solidFill>
                  <a:schemeClr val="bg1"/>
                </a:solidFill>
                <a:latin typeface="Arial" charset="0"/>
                <a:ea typeface="Arial" charset="0"/>
                <a:cs typeface="Arial" charset="0"/>
              </a:defRPr>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endParaRPr lang="en-US"/>
          </a:p>
          <a:p>
            <a:r>
              <a:rPr lang="en-US"/>
              <a:t>Drag picture to placeholder or click icon to add</a:t>
            </a:r>
          </a:p>
        </p:txBody>
      </p:sp>
      <p:sp>
        <p:nvSpPr>
          <p:cNvPr id="7" name="Content Placeholder 2"/>
          <p:cNvSpPr>
            <a:spLocks noGrp="1"/>
          </p:cNvSpPr>
          <p:nvPr>
            <p:ph sz="half" idx="1"/>
          </p:nvPr>
        </p:nvSpPr>
        <p:spPr>
          <a:xfrm>
            <a:off x="628650" y="1541539"/>
            <a:ext cx="3170993" cy="4351338"/>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title"/>
          </p:nvPr>
        </p:nvSpPr>
        <p:spPr>
          <a:xfrm>
            <a:off x="353442" y="186434"/>
            <a:ext cx="7886700" cy="909454"/>
          </a:xfrm>
        </p:spPr>
        <p:txBody>
          <a:bodyPr/>
          <a:lstStyle/>
          <a:p>
            <a:r>
              <a:rPr lang="en-US"/>
              <a:t>Click to edit Master title style</a:t>
            </a:r>
          </a:p>
        </p:txBody>
      </p:sp>
      <p:sp>
        <p:nvSpPr>
          <p:cNvPr id="2" name="Date Placeholder 1"/>
          <p:cNvSpPr>
            <a:spLocks noGrp="1"/>
          </p:cNvSpPr>
          <p:nvPr>
            <p:ph type="dt" sz="half" idx="14"/>
          </p:nvPr>
        </p:nvSpPr>
        <p:spPr/>
        <p:txBody>
          <a:bodyPr/>
          <a:lstStyle/>
          <a:p>
            <a:fld id="{D1364A42-121C-4556-BEE7-60C5EF7E02A6}" type="datetime1">
              <a:rPr lang="en-US" smtClean="0"/>
              <a:t>2/2/2024</a:t>
            </a:fld>
            <a:endParaRPr lang="en-US"/>
          </a:p>
        </p:txBody>
      </p:sp>
      <p:sp>
        <p:nvSpPr>
          <p:cNvPr id="3" name="Footer Placeholder 2"/>
          <p:cNvSpPr>
            <a:spLocks noGrp="1"/>
          </p:cNvSpPr>
          <p:nvPr>
            <p:ph type="ftr" sz="quarter" idx="15"/>
          </p:nvPr>
        </p:nvSpPr>
        <p:spPr/>
        <p:txBody>
          <a:bodyPr/>
          <a:lstStyle/>
          <a:p>
            <a:r>
              <a:rPr lang="en-US"/>
              <a:t>This document contains NONPUBLIC SCE INFORMATION. Do not share with Class A affiliates.</a:t>
            </a:r>
          </a:p>
        </p:txBody>
      </p:sp>
      <p:sp>
        <p:nvSpPr>
          <p:cNvPr id="4" name="Slide Number Placeholder 3"/>
          <p:cNvSpPr>
            <a:spLocks noGrp="1"/>
          </p:cNvSpPr>
          <p:nvPr>
            <p:ph type="sldNum" sz="quarter" idx="16"/>
          </p:nvPr>
        </p:nvSpPr>
        <p:spPr/>
        <p:txBody>
          <a:bodyPr/>
          <a:lstStyle/>
          <a:p>
            <a:fld id="{5E94BA17-8AE8-4651-9FD9-8589E5D42325}" type="slidenum">
              <a:rPr lang="en-US" smtClean="0"/>
              <a:pPr/>
              <a:t>‹#›</a:t>
            </a:fld>
            <a:endParaRPr lang="en-US"/>
          </a:p>
        </p:txBody>
      </p:sp>
    </p:spTree>
    <p:extLst>
      <p:ext uri="{BB962C8B-B14F-4D97-AF65-F5344CB8AC3E}">
        <p14:creationId xmlns:p14="http://schemas.microsoft.com/office/powerpoint/2010/main" val="2071873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58128" y="6356351"/>
            <a:ext cx="1280049" cy="365125"/>
          </a:xfrm>
          <a:prstGeom prst="rect">
            <a:avLst/>
          </a:prstGeom>
        </p:spPr>
        <p:txBody>
          <a:bodyPr vert="horz" lIns="91440" tIns="45720" rIns="91440" bIns="45720" rtlCol="0" anchor="ctr"/>
          <a:lstStyle>
            <a:lvl1pPr algn="l">
              <a:defRPr sz="1000">
                <a:solidFill>
                  <a:schemeClr val="tx1"/>
                </a:solidFill>
                <a:latin typeface="Segoe UI Semibold" panose="020B0702040204020203" pitchFamily="34" charset="0"/>
              </a:defRPr>
            </a:lvl1pPr>
          </a:lstStyle>
          <a:p>
            <a:fld id="{F6A4F222-D36F-4DE9-9CD1-0F44AE7A8FF6}" type="datetime1">
              <a:rPr lang="en-US" smtClean="0"/>
              <a:t>2/2/2024</a:t>
            </a:fld>
            <a:endParaRPr lang="en-US"/>
          </a:p>
        </p:txBody>
      </p:sp>
      <p:sp>
        <p:nvSpPr>
          <p:cNvPr id="5" name="Footer Placeholder 4"/>
          <p:cNvSpPr>
            <a:spLocks noGrp="1"/>
          </p:cNvSpPr>
          <p:nvPr>
            <p:ph type="ftr" sz="quarter" idx="3"/>
          </p:nvPr>
        </p:nvSpPr>
        <p:spPr>
          <a:xfrm>
            <a:off x="2363121" y="6356351"/>
            <a:ext cx="3086100" cy="365125"/>
          </a:xfrm>
          <a:prstGeom prst="rect">
            <a:avLst/>
          </a:prstGeom>
        </p:spPr>
        <p:txBody>
          <a:bodyPr vert="horz" lIns="91440" tIns="45720" rIns="91440" bIns="45720" rtlCol="0" anchor="ctr"/>
          <a:lstStyle>
            <a:lvl1pPr algn="l">
              <a:defRPr sz="1000">
                <a:solidFill>
                  <a:schemeClr val="tx1">
                    <a:tint val="75000"/>
                  </a:schemeClr>
                </a:solidFill>
                <a:latin typeface="Segoe UI Semibold" panose="020B0702040204020203" pitchFamily="34" charset="0"/>
              </a:defRPr>
            </a:lvl1pPr>
          </a:lstStyle>
          <a:p>
            <a:r>
              <a:rPr lang="en-US"/>
              <a:t>This document contains NONPUBLIC SCE INFORMATION. Do not share with Class A affiliates.</a:t>
            </a:r>
          </a:p>
        </p:txBody>
      </p:sp>
      <p:sp>
        <p:nvSpPr>
          <p:cNvPr id="6" name="Slide Number Placeholder 5"/>
          <p:cNvSpPr>
            <a:spLocks noGrp="1"/>
          </p:cNvSpPr>
          <p:nvPr>
            <p:ph type="sldNum" sz="quarter" idx="4"/>
          </p:nvPr>
        </p:nvSpPr>
        <p:spPr>
          <a:xfrm>
            <a:off x="8478173" y="6374107"/>
            <a:ext cx="516570" cy="365125"/>
          </a:xfrm>
          <a:prstGeom prst="rect">
            <a:avLst/>
          </a:prstGeom>
        </p:spPr>
        <p:txBody>
          <a:bodyPr vert="horz" lIns="91440" tIns="45720" rIns="91440" bIns="45720" rtlCol="0" anchor="ctr"/>
          <a:lstStyle>
            <a:lvl1pPr algn="r">
              <a:defRPr sz="1200" b="1">
                <a:solidFill>
                  <a:schemeClr val="bg1">
                    <a:lumMod val="50000"/>
                  </a:schemeClr>
                </a:solidFill>
                <a:latin typeface="Segoe UI Semibold" panose="020B0702040204020203" pitchFamily="34" charset="0"/>
                <a:ea typeface="Segoe UI" panose="020B0502040204020203" pitchFamily="34" charset="0"/>
                <a:cs typeface="Segoe UI" panose="020B0502040204020203" pitchFamily="34" charset="0"/>
              </a:defRPr>
            </a:lvl1pPr>
          </a:lstStyle>
          <a:p>
            <a:fld id="{5E94BA17-8AE8-4651-9FD9-8589E5D42325}" type="slidenum">
              <a:rPr lang="en-US" smtClean="0"/>
              <a:pPr/>
              <a:t>‹#›</a:t>
            </a:fld>
            <a:endParaRPr lang="en-US"/>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614864" y="6498453"/>
            <a:ext cx="1795135" cy="148608"/>
          </a:xfrm>
          <a:prstGeom prst="rect">
            <a:avLst/>
          </a:prstGeom>
        </p:spPr>
      </p:pic>
      <p:cxnSp>
        <p:nvCxnSpPr>
          <p:cNvPr id="9" name="Straight Connector 8"/>
          <p:cNvCxnSpPr/>
          <p:nvPr userDrawn="1"/>
        </p:nvCxnSpPr>
        <p:spPr>
          <a:xfrm>
            <a:off x="8542214" y="6383045"/>
            <a:ext cx="0" cy="325158"/>
          </a:xfrm>
          <a:prstGeom prst="line">
            <a:avLst/>
          </a:prstGeom>
          <a:ln w="12700">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7" name="Rectangle 6"/>
          <p:cNvSpPr/>
          <p:nvPr userDrawn="1"/>
        </p:nvSpPr>
        <p:spPr>
          <a:xfrm>
            <a:off x="0" y="6795855"/>
            <a:ext cx="9144000" cy="71021"/>
          </a:xfrm>
          <a:prstGeom prst="rect">
            <a:avLst/>
          </a:prstGeom>
          <a:solidFill>
            <a:srgbClr val="FED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75749647"/>
      </p:ext>
    </p:extLst>
  </p:cSld>
  <p:clrMap bg1="lt1" tx1="dk1" bg2="lt2" tx2="dk2" accent1="accent1" accent2="accent2" accent3="accent3" accent4="accent4" accent5="accent5" accent6="accent6" hlink="hlink" folHlink="folHlink"/>
  <p:sldLayoutIdLst>
    <p:sldLayoutId id="2147483673" r:id="rId1"/>
    <p:sldLayoutId id="2147483679" r:id="rId2"/>
    <p:sldLayoutId id="2147483681" r:id="rId3"/>
    <p:sldLayoutId id="2147483683" r:id="rId4"/>
    <p:sldLayoutId id="2147483686" r:id="rId5"/>
    <p:sldLayoutId id="2147483689" r:id="rId6"/>
    <p:sldLayoutId id="2147483692" r:id="rId7"/>
    <p:sldLayoutId id="2147483695" r:id="rId8"/>
    <p:sldLayoutId id="2147483696" r:id="rId9"/>
    <p:sldLayoutId id="2147483699" r:id="rId10"/>
    <p:sldLayoutId id="2147483702" r:id="rId11"/>
  </p:sldLayoutIdLst>
  <p:hf hdr="0" dt="0"/>
  <p:txStyles>
    <p:titleStyle>
      <a:lvl1pPr algn="l" defTabSz="914400" rtl="0" eaLnBrk="1" latinLnBrk="0" hangingPunct="1">
        <a:lnSpc>
          <a:spcPct val="90000"/>
        </a:lnSpc>
        <a:spcBef>
          <a:spcPct val="0"/>
        </a:spcBef>
        <a:buNone/>
        <a:defRPr sz="2800" kern="1200">
          <a:solidFill>
            <a:schemeClr val="tx1"/>
          </a:solidFill>
          <a:latin typeface="Segoe UI Light" panose="020B05020402040202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E94BA17-8AE8-4651-9FD9-8589E5D42325}" type="slidenum">
              <a:rPr lang="en-US" smtClean="0"/>
              <a:t>1</a:t>
            </a:fld>
            <a:endParaRPr lang="en-US"/>
          </a:p>
        </p:txBody>
      </p:sp>
      <p:sp>
        <p:nvSpPr>
          <p:cNvPr id="9" name="Title 1">
            <a:extLst>
              <a:ext uri="{FF2B5EF4-FFF2-40B4-BE49-F238E27FC236}">
                <a16:creationId xmlns:a16="http://schemas.microsoft.com/office/drawing/2014/main" id="{FD75CAD4-3EFD-460A-A938-D4A4B3E271EF}"/>
              </a:ext>
            </a:extLst>
          </p:cNvPr>
          <p:cNvSpPr>
            <a:spLocks noGrp="1"/>
          </p:cNvSpPr>
          <p:nvPr>
            <p:ph type="title"/>
          </p:nvPr>
        </p:nvSpPr>
        <p:spPr>
          <a:xfrm>
            <a:off x="0" y="70804"/>
            <a:ext cx="9144000" cy="372714"/>
          </a:xfrm>
        </p:spPr>
        <p:txBody>
          <a:bodyPr>
            <a:noAutofit/>
          </a:bodyPr>
          <a:lstStyle/>
          <a:p>
            <a:pPr algn="ctr">
              <a:lnSpc>
                <a:spcPct val="100000"/>
              </a:lnSpc>
              <a:spcBef>
                <a:spcPts val="600"/>
              </a:spcBef>
              <a:spcAft>
                <a:spcPts val="600"/>
              </a:spcAft>
            </a:pPr>
            <a:r>
              <a:rPr lang="en-US" sz="2000" dirty="0">
                <a:latin typeface="Segoe UI Semibold" panose="020B0702040204020203" pitchFamily="34" charset="0"/>
              </a:rPr>
              <a:t>SCE’s Interim Methodology for Assessing Contribution to RNUs</a:t>
            </a:r>
          </a:p>
        </p:txBody>
      </p:sp>
      <p:sp>
        <p:nvSpPr>
          <p:cNvPr id="10" name="Title 1">
            <a:extLst>
              <a:ext uri="{FF2B5EF4-FFF2-40B4-BE49-F238E27FC236}">
                <a16:creationId xmlns:a16="http://schemas.microsoft.com/office/drawing/2014/main" id="{72E4C323-A556-44DB-B9AF-9F9789931F7D}"/>
              </a:ext>
            </a:extLst>
          </p:cNvPr>
          <p:cNvSpPr txBox="1">
            <a:spLocks/>
          </p:cNvSpPr>
          <p:nvPr/>
        </p:nvSpPr>
        <p:spPr>
          <a:xfrm>
            <a:off x="149257" y="512233"/>
            <a:ext cx="8965352" cy="6027016"/>
          </a:xfrm>
          <a:prstGeom prst="rect">
            <a:avLst/>
          </a:prstGeom>
        </p:spPr>
        <p:txBody>
          <a:bodyPr vert="horz" lIns="91440" tIns="45720" rIns="91440" bIns="45720" rtlCol="0" anchor="t">
            <a:normAutofit fontScale="97500"/>
          </a:bodyPr>
          <a:lstStyle>
            <a:lvl1pPr algn="l" defTabSz="914400" rtl="0" eaLnBrk="1" latinLnBrk="0" hangingPunct="1">
              <a:lnSpc>
                <a:spcPct val="90000"/>
              </a:lnSpc>
              <a:spcBef>
                <a:spcPct val="0"/>
              </a:spcBef>
              <a:buNone/>
              <a:defRPr sz="2800" kern="1200">
                <a:solidFill>
                  <a:schemeClr val="tx1"/>
                </a:solidFill>
                <a:latin typeface="Segoe UI Light" panose="020B0502040204020203" pitchFamily="34" charset="0"/>
                <a:ea typeface="+mj-ea"/>
                <a:cs typeface="+mj-cs"/>
              </a:defRPr>
            </a:lvl1pPr>
          </a:lstStyle>
          <a:p>
            <a:pPr marL="285750" indent="-285750">
              <a:lnSpc>
                <a:spcPct val="110000"/>
              </a:lnSpc>
              <a:spcBef>
                <a:spcPts val="300"/>
              </a:spcBef>
              <a:buFont typeface="Arial" panose="020B0604020202020204" pitchFamily="34" charset="0"/>
              <a:buChar char="•"/>
            </a:pPr>
            <a:r>
              <a:rPr lang="en-US" sz="1300" dirty="0">
                <a:solidFill>
                  <a:srgbClr val="000000"/>
                </a:solidFill>
                <a:latin typeface="+mn-lt"/>
                <a:ea typeface="Calibri" panose="020F0502020204030204" pitchFamily="34" charset="0"/>
              </a:rPr>
              <a:t>SCE’s methodology will be implemented on an interim basis to assess whether a proposed Generating Facility is not reasonably anticipated to require or contribute to the need for Reliability Network Upgrades (RNU). </a:t>
            </a:r>
          </a:p>
          <a:p>
            <a:pPr marL="285750" indent="-285750">
              <a:lnSpc>
                <a:spcPct val="110000"/>
              </a:lnSpc>
              <a:spcBef>
                <a:spcPts val="300"/>
              </a:spcBef>
              <a:buFont typeface="Arial" panose="020B0604020202020204" pitchFamily="34" charset="0"/>
              <a:buChar char="•"/>
            </a:pPr>
            <a:r>
              <a:rPr lang="en-US" sz="1300" dirty="0">
                <a:solidFill>
                  <a:srgbClr val="000000"/>
                </a:solidFill>
                <a:latin typeface="+mn-lt"/>
                <a:ea typeface="Calibri" panose="020F0502020204030204" pitchFamily="34" charset="0"/>
              </a:rPr>
              <a:t>The assessment will consist of Flow Impact, Short Circuit Duty, Transient Stability, and Reactive Support tests. </a:t>
            </a:r>
          </a:p>
          <a:p>
            <a:pPr marL="285750" indent="-285750">
              <a:lnSpc>
                <a:spcPct val="110000"/>
              </a:lnSpc>
              <a:spcBef>
                <a:spcPts val="300"/>
              </a:spcBef>
              <a:buFont typeface="Arial" panose="020B0604020202020204" pitchFamily="34" charset="0"/>
              <a:buChar char="•"/>
            </a:pPr>
            <a:r>
              <a:rPr lang="en-US" sz="1300" dirty="0">
                <a:solidFill>
                  <a:srgbClr val="000000"/>
                </a:solidFill>
                <a:latin typeface="+mn-lt"/>
                <a:ea typeface="Calibri" panose="020F0502020204030204" pitchFamily="34" charset="0"/>
              </a:rPr>
              <a:t>If the current Cluster Study base case is unavailable, the latest completed Cluster Study base case will be used.  </a:t>
            </a:r>
          </a:p>
          <a:p>
            <a:pPr marL="285750" indent="-285750">
              <a:lnSpc>
                <a:spcPct val="110000"/>
              </a:lnSpc>
              <a:spcBef>
                <a:spcPts val="300"/>
              </a:spcBef>
              <a:buFont typeface="Arial" panose="020B0604020202020204" pitchFamily="34" charset="0"/>
              <a:buChar char="•"/>
            </a:pPr>
            <a:r>
              <a:rPr lang="en-US" sz="1300" dirty="0">
                <a:solidFill>
                  <a:srgbClr val="000000"/>
                </a:solidFill>
                <a:latin typeface="+mn-lt"/>
                <a:ea typeface="Calibri" panose="020F0502020204030204" pitchFamily="34" charset="0"/>
              </a:rPr>
              <a:t>T</a:t>
            </a:r>
            <a:r>
              <a:rPr lang="en-US" sz="1300" dirty="0">
                <a:solidFill>
                  <a:srgbClr val="000000"/>
                </a:solidFill>
                <a:effectLst/>
                <a:latin typeface="+mn-lt"/>
                <a:ea typeface="Calibri" panose="020F0502020204030204" pitchFamily="34" charset="0"/>
              </a:rPr>
              <a:t>he Generating Facility shall pass the </a:t>
            </a:r>
            <a:r>
              <a:rPr lang="en-US" sz="1300" dirty="0">
                <a:solidFill>
                  <a:srgbClr val="000000"/>
                </a:solidFill>
                <a:latin typeface="+mn-lt"/>
                <a:ea typeface="Calibri" panose="020F0502020204030204" pitchFamily="34" charset="0"/>
              </a:rPr>
              <a:t>Flow Impact Test</a:t>
            </a:r>
            <a:r>
              <a:rPr lang="en-US" sz="1300" dirty="0">
                <a:solidFill>
                  <a:srgbClr val="000000"/>
                </a:solidFill>
                <a:effectLst/>
                <a:latin typeface="+mn-lt"/>
                <a:ea typeface="Calibri" panose="020F0502020204030204" pitchFamily="34" charset="0"/>
              </a:rPr>
              <a:t> if the following three criteria are met: </a:t>
            </a:r>
          </a:p>
          <a:p>
            <a:pPr marL="742950" lvl="1" indent="-285750">
              <a:lnSpc>
                <a:spcPct val="110000"/>
              </a:lnSpc>
              <a:spcBef>
                <a:spcPts val="300"/>
              </a:spcBef>
              <a:buFont typeface="Wingdings" panose="05000000000000000000" pitchFamily="2" charset="2"/>
              <a:buChar char="§"/>
            </a:pPr>
            <a:r>
              <a:rPr lang="en-US" sz="1300" dirty="0">
                <a:solidFill>
                  <a:srgbClr val="000000"/>
                </a:solidFill>
                <a:ea typeface="Calibri" panose="020F0502020204030204" pitchFamily="34" charset="0"/>
              </a:rPr>
              <a:t>(i) T</a:t>
            </a:r>
            <a:r>
              <a:rPr lang="en-US" sz="1300" dirty="0">
                <a:solidFill>
                  <a:srgbClr val="000000"/>
                </a:solidFill>
                <a:effectLst/>
                <a:ea typeface="Calibri" panose="020F0502020204030204" pitchFamily="34" charset="0"/>
              </a:rPr>
              <a:t>he Generating Facility’s size, in aggregate with earlier queued Generating Facilities currently being studied through the Independent Study Process (ISP), is 5% or less of the capacity of: </a:t>
            </a:r>
          </a:p>
          <a:p>
            <a:pPr lvl="2">
              <a:lnSpc>
                <a:spcPct val="110000"/>
              </a:lnSpc>
              <a:spcBef>
                <a:spcPts val="300"/>
              </a:spcBef>
            </a:pPr>
            <a:r>
              <a:rPr lang="en-US" sz="1300" dirty="0">
                <a:solidFill>
                  <a:srgbClr val="000000"/>
                </a:solidFill>
                <a:effectLst/>
                <a:ea typeface="Calibri" panose="020F0502020204030204" pitchFamily="34" charset="0"/>
              </a:rPr>
              <a:t>     1) the nearest transmission line; or </a:t>
            </a:r>
          </a:p>
          <a:p>
            <a:pPr lvl="2">
              <a:lnSpc>
                <a:spcPct val="110000"/>
              </a:lnSpc>
              <a:spcBef>
                <a:spcPts val="300"/>
              </a:spcBef>
            </a:pPr>
            <a:r>
              <a:rPr lang="en-US" sz="1300" dirty="0">
                <a:solidFill>
                  <a:srgbClr val="000000"/>
                </a:solidFill>
                <a:effectLst/>
                <a:ea typeface="Calibri" panose="020F0502020204030204" pitchFamily="34" charset="0"/>
              </a:rPr>
              <a:t>     2) transformer which has a high-side transmission voltage. </a:t>
            </a:r>
          </a:p>
          <a:p>
            <a:pPr lvl="2">
              <a:lnSpc>
                <a:spcPct val="110000"/>
              </a:lnSpc>
              <a:spcBef>
                <a:spcPts val="300"/>
              </a:spcBef>
            </a:pPr>
            <a:r>
              <a:rPr lang="en-US" sz="1300" dirty="0">
                <a:solidFill>
                  <a:srgbClr val="000000"/>
                </a:solidFill>
                <a:effectLst/>
                <a:ea typeface="Calibri" panose="020F0502020204030204" pitchFamily="34" charset="0"/>
              </a:rPr>
              <a:t>     If multiple transmission lines or transformers are the same electrical distance away from the Generating </a:t>
            </a:r>
          </a:p>
          <a:p>
            <a:pPr lvl="2">
              <a:lnSpc>
                <a:spcPct val="110000"/>
              </a:lnSpc>
            </a:pPr>
            <a:r>
              <a:rPr lang="en-US" sz="1300" dirty="0">
                <a:solidFill>
                  <a:srgbClr val="000000"/>
                </a:solidFill>
                <a:ea typeface="Calibri" panose="020F0502020204030204" pitchFamily="34" charset="0"/>
              </a:rPr>
              <a:t>     </a:t>
            </a:r>
            <a:r>
              <a:rPr lang="en-US" sz="1300" dirty="0">
                <a:solidFill>
                  <a:srgbClr val="000000"/>
                </a:solidFill>
                <a:effectLst/>
                <a:ea typeface="Calibri" panose="020F0502020204030204" pitchFamily="34" charset="0"/>
              </a:rPr>
              <a:t>Facility, the 5% will be based on the facility with the lowest normal rating. </a:t>
            </a:r>
          </a:p>
          <a:p>
            <a:pPr marL="742950" lvl="1" indent="-285750">
              <a:lnSpc>
                <a:spcPct val="110000"/>
              </a:lnSpc>
              <a:spcBef>
                <a:spcPts val="300"/>
              </a:spcBef>
              <a:buFont typeface="Wingdings" panose="05000000000000000000" pitchFamily="2" charset="2"/>
              <a:buChar char="§"/>
            </a:pPr>
            <a:r>
              <a:rPr lang="en-US" sz="1300" dirty="0">
                <a:solidFill>
                  <a:srgbClr val="000000"/>
                </a:solidFill>
                <a:effectLst/>
                <a:ea typeface="Calibri" panose="020F0502020204030204" pitchFamily="34" charset="0"/>
              </a:rPr>
              <a:t>(ii) The incremental power flow should not increase the percent loading on the highest loaded transmission facility </a:t>
            </a:r>
            <a:r>
              <a:rPr lang="en-US" sz="1300" dirty="0">
                <a:solidFill>
                  <a:srgbClr val="000000"/>
                </a:solidFill>
                <a:ea typeface="Calibri" panose="020F0502020204030204" pitchFamily="34" charset="0"/>
              </a:rPr>
              <a:t>up to one</a:t>
            </a:r>
            <a:r>
              <a:rPr lang="en-US" sz="1300" dirty="0">
                <a:solidFill>
                  <a:srgbClr val="000000"/>
                </a:solidFill>
                <a:effectLst/>
                <a:ea typeface="Calibri" panose="020F0502020204030204" pitchFamily="34" charset="0"/>
              </a:rPr>
              <a:t> substation away past 99% loading. </a:t>
            </a:r>
          </a:p>
          <a:p>
            <a:pPr marL="742950" lvl="1" indent="-285750">
              <a:lnSpc>
                <a:spcPct val="110000"/>
              </a:lnSpc>
              <a:spcBef>
                <a:spcPts val="300"/>
              </a:spcBef>
              <a:buFont typeface="Wingdings" panose="05000000000000000000" pitchFamily="2" charset="2"/>
              <a:buChar char="§"/>
            </a:pPr>
            <a:r>
              <a:rPr lang="en-US" sz="1300" dirty="0">
                <a:solidFill>
                  <a:srgbClr val="000000"/>
                </a:solidFill>
                <a:latin typeface="+mn-lt"/>
                <a:ea typeface="Calibri" panose="020F0502020204030204" pitchFamily="34" charset="0"/>
              </a:rPr>
              <a:t>(iii) The incremental power flow should not increase the percent loading of any transmission facility in the Clust</a:t>
            </a:r>
            <a:r>
              <a:rPr lang="en-US" sz="1300" dirty="0">
                <a:solidFill>
                  <a:srgbClr val="000000"/>
                </a:solidFill>
                <a:ea typeface="Calibri" panose="020F0502020204030204" pitchFamily="34" charset="0"/>
              </a:rPr>
              <a:t>er Study Subarea past</a:t>
            </a:r>
            <a:r>
              <a:rPr lang="en-US" sz="1300" dirty="0">
                <a:solidFill>
                  <a:srgbClr val="000000"/>
                </a:solidFill>
                <a:latin typeface="+mn-lt"/>
                <a:ea typeface="Calibri" panose="020F0502020204030204" pitchFamily="34" charset="0"/>
              </a:rPr>
              <a:t> 99.9%. </a:t>
            </a:r>
          </a:p>
          <a:p>
            <a:pPr marL="742950" lvl="1" indent="-285750">
              <a:lnSpc>
                <a:spcPct val="110000"/>
              </a:lnSpc>
              <a:spcBef>
                <a:spcPts val="300"/>
              </a:spcBef>
              <a:buFont typeface="Wingdings" panose="05000000000000000000" pitchFamily="2" charset="2"/>
              <a:buChar char="§"/>
            </a:pPr>
            <a:r>
              <a:rPr lang="en-US" sz="1300" dirty="0">
                <a:solidFill>
                  <a:srgbClr val="000000"/>
                </a:solidFill>
                <a:latin typeface="+mn-lt"/>
                <a:ea typeface="Calibri" panose="020F0502020204030204" pitchFamily="34" charset="0"/>
              </a:rPr>
              <a:t>If an earlier queued study hasn’t yet determined if RNUs are needed, the new </a:t>
            </a:r>
            <a:r>
              <a:rPr lang="en-US" sz="1300" dirty="0">
                <a:solidFill>
                  <a:srgbClr val="000000"/>
                </a:solidFill>
                <a:ea typeface="Calibri" panose="020F0502020204030204" pitchFamily="34" charset="0"/>
              </a:rPr>
              <a:t>assessment</a:t>
            </a:r>
            <a:r>
              <a:rPr lang="en-US" sz="1300" dirty="0">
                <a:solidFill>
                  <a:srgbClr val="000000"/>
                </a:solidFill>
                <a:latin typeface="+mn-lt"/>
                <a:ea typeface="Calibri" panose="020F0502020204030204" pitchFamily="34" charset="0"/>
              </a:rPr>
              <a:t> will wait for those results.</a:t>
            </a:r>
          </a:p>
          <a:p>
            <a:endParaRPr lang="en-US" sz="2400" dirty="0">
              <a:effectLst/>
              <a:ea typeface="Calibri" panose="020F0502020204030204" pitchFamily="34" charset="0"/>
            </a:endParaRPr>
          </a:p>
        </p:txBody>
      </p:sp>
      <p:grpSp>
        <p:nvGrpSpPr>
          <p:cNvPr id="101" name="Group 100">
            <a:extLst>
              <a:ext uri="{FF2B5EF4-FFF2-40B4-BE49-F238E27FC236}">
                <a16:creationId xmlns:a16="http://schemas.microsoft.com/office/drawing/2014/main" id="{FA852EA3-83BD-4501-97A6-A11715A0245F}"/>
              </a:ext>
            </a:extLst>
          </p:cNvPr>
          <p:cNvGrpSpPr/>
          <p:nvPr/>
        </p:nvGrpSpPr>
        <p:grpSpPr>
          <a:xfrm>
            <a:off x="483326" y="4448019"/>
            <a:ext cx="4016452" cy="1998050"/>
            <a:chOff x="483326" y="4376057"/>
            <a:chExt cx="4016452" cy="1998050"/>
          </a:xfrm>
        </p:grpSpPr>
        <p:grpSp>
          <p:nvGrpSpPr>
            <p:cNvPr id="5" name="Group 4">
              <a:extLst>
                <a:ext uri="{FF2B5EF4-FFF2-40B4-BE49-F238E27FC236}">
                  <a16:creationId xmlns:a16="http://schemas.microsoft.com/office/drawing/2014/main" id="{85A14532-ED06-4B54-84E0-950052A25FA5}"/>
                </a:ext>
              </a:extLst>
            </p:cNvPr>
            <p:cNvGrpSpPr/>
            <p:nvPr/>
          </p:nvGrpSpPr>
          <p:grpSpPr>
            <a:xfrm>
              <a:off x="638871" y="5155048"/>
              <a:ext cx="824894" cy="400110"/>
              <a:chOff x="5240864" y="5425420"/>
              <a:chExt cx="944036" cy="461665"/>
            </a:xfrm>
          </p:grpSpPr>
          <p:sp>
            <p:nvSpPr>
              <p:cNvPr id="2" name="TextBox 1">
                <a:extLst>
                  <a:ext uri="{FF2B5EF4-FFF2-40B4-BE49-F238E27FC236}">
                    <a16:creationId xmlns:a16="http://schemas.microsoft.com/office/drawing/2014/main" id="{90422912-847F-4176-8508-20F1FF8BB3E4}"/>
                  </a:ext>
                </a:extLst>
              </p:cNvPr>
              <p:cNvSpPr txBox="1"/>
              <p:nvPr/>
            </p:nvSpPr>
            <p:spPr>
              <a:xfrm>
                <a:off x="5240864" y="5425420"/>
                <a:ext cx="914402" cy="400110"/>
              </a:xfrm>
              <a:prstGeom prst="rect">
                <a:avLst/>
              </a:prstGeom>
              <a:noFill/>
            </p:spPr>
            <p:txBody>
              <a:bodyPr wrap="square" rtlCol="0">
                <a:spAutoFit/>
              </a:bodyPr>
              <a:lstStyle/>
              <a:p>
                <a:pPr algn="ctr"/>
                <a:r>
                  <a:rPr lang="en-US" sz="1000" dirty="0"/>
                  <a:t>Distribution</a:t>
                </a:r>
              </a:p>
              <a:p>
                <a:pPr algn="ctr"/>
                <a:r>
                  <a:rPr lang="en-US" sz="1000" dirty="0"/>
                  <a:t> Substation</a:t>
                </a:r>
                <a:endParaRPr lang="en-US" sz="1200" dirty="0"/>
              </a:p>
            </p:txBody>
          </p:sp>
          <p:sp>
            <p:nvSpPr>
              <p:cNvPr id="3" name="Rectangle 2">
                <a:extLst>
                  <a:ext uri="{FF2B5EF4-FFF2-40B4-BE49-F238E27FC236}">
                    <a16:creationId xmlns:a16="http://schemas.microsoft.com/office/drawing/2014/main" id="{3AF17791-1F27-4081-89E3-1A3E2008BC49}"/>
                  </a:ext>
                </a:extLst>
              </p:cNvPr>
              <p:cNvSpPr/>
              <p:nvPr/>
            </p:nvSpPr>
            <p:spPr>
              <a:xfrm>
                <a:off x="5240864" y="5425420"/>
                <a:ext cx="944036" cy="46166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extBox 11">
              <a:extLst>
                <a:ext uri="{FF2B5EF4-FFF2-40B4-BE49-F238E27FC236}">
                  <a16:creationId xmlns:a16="http://schemas.microsoft.com/office/drawing/2014/main" id="{87F1CEAA-74DB-4A88-90C9-CEECFAE29BBC}"/>
                </a:ext>
              </a:extLst>
            </p:cNvPr>
            <p:cNvSpPr txBox="1"/>
            <p:nvPr/>
          </p:nvSpPr>
          <p:spPr>
            <a:xfrm>
              <a:off x="2377440" y="5128374"/>
              <a:ext cx="799000" cy="400110"/>
            </a:xfrm>
            <a:prstGeom prst="rect">
              <a:avLst/>
            </a:prstGeom>
            <a:noFill/>
            <a:ln>
              <a:noFill/>
            </a:ln>
          </p:spPr>
          <p:txBody>
            <a:bodyPr wrap="square" rtlCol="0">
              <a:spAutoFit/>
            </a:bodyPr>
            <a:lstStyle/>
            <a:p>
              <a:pPr algn="ctr"/>
              <a:r>
                <a:rPr lang="en-US" sz="1000" dirty="0"/>
                <a:t>CAISO</a:t>
              </a:r>
            </a:p>
            <a:p>
              <a:pPr algn="ctr"/>
              <a:r>
                <a:rPr lang="en-US" sz="1000" dirty="0"/>
                <a:t> Substation</a:t>
              </a:r>
              <a:endParaRPr lang="en-US" sz="1200" dirty="0"/>
            </a:p>
          </p:txBody>
        </p:sp>
        <p:sp>
          <p:nvSpPr>
            <p:cNvPr id="13" name="Rectangle 12">
              <a:extLst>
                <a:ext uri="{FF2B5EF4-FFF2-40B4-BE49-F238E27FC236}">
                  <a16:creationId xmlns:a16="http://schemas.microsoft.com/office/drawing/2014/main" id="{68A39400-EFDA-43DC-BFD0-69D2B204E10D}"/>
                </a:ext>
              </a:extLst>
            </p:cNvPr>
            <p:cNvSpPr/>
            <p:nvPr/>
          </p:nvSpPr>
          <p:spPr>
            <a:xfrm>
              <a:off x="2377440" y="5128374"/>
              <a:ext cx="824894" cy="40011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C76FC387-1836-48FA-82F7-19B0F8089DF5}"/>
                </a:ext>
              </a:extLst>
            </p:cNvPr>
            <p:cNvCxnSpPr>
              <a:cxnSpLocks/>
            </p:cNvCxnSpPr>
            <p:nvPr/>
          </p:nvCxnSpPr>
          <p:spPr>
            <a:xfrm>
              <a:off x="1047811" y="5555158"/>
              <a:ext cx="0" cy="349253"/>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a:extLst>
                <a:ext uri="{FF2B5EF4-FFF2-40B4-BE49-F238E27FC236}">
                  <a16:creationId xmlns:a16="http://schemas.microsoft.com/office/drawing/2014/main" id="{4F83233A-A6C1-4BC5-A1ED-9EB503B79A1D}"/>
                </a:ext>
              </a:extLst>
            </p:cNvPr>
            <p:cNvGrpSpPr/>
            <p:nvPr/>
          </p:nvGrpSpPr>
          <p:grpSpPr>
            <a:xfrm>
              <a:off x="745062" y="5874137"/>
              <a:ext cx="612743" cy="400110"/>
              <a:chOff x="5490877" y="5061857"/>
              <a:chExt cx="612743" cy="400110"/>
            </a:xfrm>
          </p:grpSpPr>
          <p:sp>
            <p:nvSpPr>
              <p:cNvPr id="28" name="Oval 27">
                <a:extLst>
                  <a:ext uri="{FF2B5EF4-FFF2-40B4-BE49-F238E27FC236}">
                    <a16:creationId xmlns:a16="http://schemas.microsoft.com/office/drawing/2014/main" id="{D4175CBF-F411-427E-96B4-77B3236EC853}"/>
                  </a:ext>
                </a:extLst>
              </p:cNvPr>
              <p:cNvSpPr/>
              <p:nvPr/>
            </p:nvSpPr>
            <p:spPr>
              <a:xfrm>
                <a:off x="5490877" y="5087285"/>
                <a:ext cx="597622" cy="34925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06C29A89-F9FD-42D9-A13A-72CD1E671C0C}"/>
                  </a:ext>
                </a:extLst>
              </p:cNvPr>
              <p:cNvSpPr txBox="1"/>
              <p:nvPr/>
            </p:nvSpPr>
            <p:spPr>
              <a:xfrm>
                <a:off x="5519057" y="5061857"/>
                <a:ext cx="584563" cy="400110"/>
              </a:xfrm>
              <a:prstGeom prst="rect">
                <a:avLst/>
              </a:prstGeom>
              <a:noFill/>
            </p:spPr>
            <p:txBody>
              <a:bodyPr wrap="square" rtlCol="0">
                <a:spAutoFit/>
              </a:bodyPr>
              <a:lstStyle/>
              <a:p>
                <a:pPr algn="ctr"/>
                <a:r>
                  <a:rPr lang="en-US" sz="1000" dirty="0"/>
                  <a:t>Gen</a:t>
                </a:r>
              </a:p>
              <a:p>
                <a:pPr algn="ctr"/>
                <a:r>
                  <a:rPr lang="en-US" sz="1000" dirty="0"/>
                  <a:t>Facility </a:t>
                </a:r>
              </a:p>
            </p:txBody>
          </p:sp>
        </p:grpSp>
        <p:cxnSp>
          <p:nvCxnSpPr>
            <p:cNvPr id="31" name="Straight Connector 30">
              <a:extLst>
                <a:ext uri="{FF2B5EF4-FFF2-40B4-BE49-F238E27FC236}">
                  <a16:creationId xmlns:a16="http://schemas.microsoft.com/office/drawing/2014/main" id="{03D26E6E-8CA2-4CE5-9C05-B4189CEC7335}"/>
                </a:ext>
              </a:extLst>
            </p:cNvPr>
            <p:cNvCxnSpPr>
              <a:cxnSpLocks/>
            </p:cNvCxnSpPr>
            <p:nvPr/>
          </p:nvCxnSpPr>
          <p:spPr>
            <a:xfrm flipH="1">
              <a:off x="1463765" y="5355103"/>
              <a:ext cx="913675" cy="0"/>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A63872DE-0C2F-4D09-B055-FA83DE07A810}"/>
                </a:ext>
              </a:extLst>
            </p:cNvPr>
            <p:cNvSpPr txBox="1"/>
            <p:nvPr/>
          </p:nvSpPr>
          <p:spPr>
            <a:xfrm>
              <a:off x="1539470" y="4989401"/>
              <a:ext cx="799000" cy="400110"/>
            </a:xfrm>
            <a:prstGeom prst="rect">
              <a:avLst/>
            </a:prstGeom>
            <a:noFill/>
          </p:spPr>
          <p:txBody>
            <a:bodyPr wrap="square" rtlCol="0">
              <a:spAutoFit/>
            </a:bodyPr>
            <a:lstStyle/>
            <a:p>
              <a:pPr algn="ctr"/>
              <a:r>
                <a:rPr lang="en-US" sz="1000" dirty="0"/>
                <a:t>Distribution </a:t>
              </a:r>
            </a:p>
            <a:p>
              <a:pPr algn="ctr"/>
              <a:r>
                <a:rPr lang="en-US" sz="1000" dirty="0"/>
                <a:t>Line</a:t>
              </a:r>
            </a:p>
          </p:txBody>
        </p:sp>
        <p:cxnSp>
          <p:nvCxnSpPr>
            <p:cNvPr id="35" name="Straight Connector 34">
              <a:extLst>
                <a:ext uri="{FF2B5EF4-FFF2-40B4-BE49-F238E27FC236}">
                  <a16:creationId xmlns:a16="http://schemas.microsoft.com/office/drawing/2014/main" id="{21ECF8EC-FEBA-4113-B0A8-BC6ADB577347}"/>
                </a:ext>
              </a:extLst>
            </p:cNvPr>
            <p:cNvCxnSpPr>
              <a:cxnSpLocks/>
            </p:cNvCxnSpPr>
            <p:nvPr/>
          </p:nvCxnSpPr>
          <p:spPr>
            <a:xfrm>
              <a:off x="2789887" y="4779121"/>
              <a:ext cx="0" cy="349253"/>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EB67EB9-9FD4-4091-AFBD-3C58C1627B6C}"/>
                </a:ext>
              </a:extLst>
            </p:cNvPr>
            <p:cNvCxnSpPr>
              <a:cxnSpLocks/>
            </p:cNvCxnSpPr>
            <p:nvPr/>
          </p:nvCxnSpPr>
          <p:spPr>
            <a:xfrm>
              <a:off x="2789887" y="5524884"/>
              <a:ext cx="0" cy="349253"/>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418585E8-4F60-4B19-BA5A-3C51C29593A0}"/>
                </a:ext>
              </a:extLst>
            </p:cNvPr>
            <p:cNvSpPr txBox="1"/>
            <p:nvPr/>
          </p:nvSpPr>
          <p:spPr>
            <a:xfrm>
              <a:off x="2145193" y="4404440"/>
              <a:ext cx="1289387" cy="400110"/>
            </a:xfrm>
            <a:prstGeom prst="rect">
              <a:avLst/>
            </a:prstGeom>
            <a:noFill/>
          </p:spPr>
          <p:txBody>
            <a:bodyPr wrap="square" rtlCol="0">
              <a:spAutoFit/>
            </a:bodyPr>
            <a:lstStyle/>
            <a:p>
              <a:pPr algn="ctr"/>
              <a:r>
                <a:rPr lang="en-US" sz="1000" dirty="0"/>
                <a:t>CAISO Line #1 </a:t>
              </a:r>
            </a:p>
            <a:p>
              <a:pPr algn="ctr"/>
              <a:r>
                <a:rPr lang="en-US" sz="1000" dirty="0"/>
                <a:t>83 MVA</a:t>
              </a:r>
            </a:p>
          </p:txBody>
        </p:sp>
        <p:sp>
          <p:nvSpPr>
            <p:cNvPr id="38" name="TextBox 37">
              <a:extLst>
                <a:ext uri="{FF2B5EF4-FFF2-40B4-BE49-F238E27FC236}">
                  <a16:creationId xmlns:a16="http://schemas.microsoft.com/office/drawing/2014/main" id="{5F5D0246-4BC5-48DD-9280-4F1393DE122F}"/>
                </a:ext>
              </a:extLst>
            </p:cNvPr>
            <p:cNvSpPr txBox="1"/>
            <p:nvPr/>
          </p:nvSpPr>
          <p:spPr>
            <a:xfrm>
              <a:off x="2145193" y="5845435"/>
              <a:ext cx="1289387" cy="400110"/>
            </a:xfrm>
            <a:prstGeom prst="rect">
              <a:avLst/>
            </a:prstGeom>
            <a:noFill/>
          </p:spPr>
          <p:txBody>
            <a:bodyPr wrap="square" rtlCol="0">
              <a:spAutoFit/>
            </a:bodyPr>
            <a:lstStyle/>
            <a:p>
              <a:pPr algn="ctr"/>
              <a:r>
                <a:rPr lang="en-US" sz="1000" dirty="0"/>
                <a:t>CAISO Line #2 </a:t>
              </a:r>
            </a:p>
            <a:p>
              <a:pPr algn="ctr"/>
              <a:r>
                <a:rPr lang="en-US" sz="1000" dirty="0"/>
                <a:t>124 MVA</a:t>
              </a:r>
            </a:p>
          </p:txBody>
        </p:sp>
        <p:sp>
          <p:nvSpPr>
            <p:cNvPr id="40" name="TextBox 39">
              <a:extLst>
                <a:ext uri="{FF2B5EF4-FFF2-40B4-BE49-F238E27FC236}">
                  <a16:creationId xmlns:a16="http://schemas.microsoft.com/office/drawing/2014/main" id="{6D18FBAF-F174-484D-8503-E67B5E6274DC}"/>
                </a:ext>
              </a:extLst>
            </p:cNvPr>
            <p:cNvSpPr txBox="1"/>
            <p:nvPr/>
          </p:nvSpPr>
          <p:spPr>
            <a:xfrm>
              <a:off x="3451484" y="4573981"/>
              <a:ext cx="1048294" cy="400110"/>
            </a:xfrm>
            <a:prstGeom prst="rect">
              <a:avLst/>
            </a:prstGeom>
            <a:noFill/>
            <a:ln>
              <a:noFill/>
            </a:ln>
          </p:spPr>
          <p:txBody>
            <a:bodyPr wrap="square" rtlCol="0">
              <a:spAutoFit/>
            </a:bodyPr>
            <a:lstStyle/>
            <a:p>
              <a:pPr algn="ctr"/>
              <a:r>
                <a:rPr lang="en-US" sz="1000" b="1" dirty="0">
                  <a:solidFill>
                    <a:srgbClr val="FF0000"/>
                  </a:solidFill>
                </a:rPr>
                <a:t>Perform Test on this facility </a:t>
              </a:r>
            </a:p>
          </p:txBody>
        </p:sp>
        <p:cxnSp>
          <p:nvCxnSpPr>
            <p:cNvPr id="42" name="Straight Arrow Connector 41">
              <a:extLst>
                <a:ext uri="{FF2B5EF4-FFF2-40B4-BE49-F238E27FC236}">
                  <a16:creationId xmlns:a16="http://schemas.microsoft.com/office/drawing/2014/main" id="{993749D4-4534-48C2-8BD3-8432F94E89E5}"/>
                </a:ext>
              </a:extLst>
            </p:cNvPr>
            <p:cNvCxnSpPr>
              <a:cxnSpLocks/>
            </p:cNvCxnSpPr>
            <p:nvPr/>
          </p:nvCxnSpPr>
          <p:spPr>
            <a:xfrm flipH="1">
              <a:off x="2923868" y="4807699"/>
              <a:ext cx="602524" cy="16843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F00690D0-0EEB-4868-A244-D984E86DCAB4}"/>
                </a:ext>
              </a:extLst>
            </p:cNvPr>
            <p:cNvSpPr txBox="1"/>
            <p:nvPr/>
          </p:nvSpPr>
          <p:spPr>
            <a:xfrm>
              <a:off x="519921" y="4635537"/>
              <a:ext cx="913675" cy="276999"/>
            </a:xfrm>
            <a:prstGeom prst="rect">
              <a:avLst/>
            </a:prstGeom>
            <a:noFill/>
            <a:ln>
              <a:noFill/>
            </a:ln>
          </p:spPr>
          <p:txBody>
            <a:bodyPr wrap="square" rtlCol="0">
              <a:spAutoFit/>
            </a:bodyPr>
            <a:lstStyle/>
            <a:p>
              <a:pPr algn="ctr"/>
              <a:r>
                <a:rPr lang="en-US" sz="1200" b="1" dirty="0"/>
                <a:t>Example 1)</a:t>
              </a:r>
            </a:p>
          </p:txBody>
        </p:sp>
        <p:sp>
          <p:nvSpPr>
            <p:cNvPr id="45" name="Rectangle 44">
              <a:extLst>
                <a:ext uri="{FF2B5EF4-FFF2-40B4-BE49-F238E27FC236}">
                  <a16:creationId xmlns:a16="http://schemas.microsoft.com/office/drawing/2014/main" id="{C2C5194C-6D54-4B55-9CA1-E066CD60373C}"/>
                </a:ext>
              </a:extLst>
            </p:cNvPr>
            <p:cNvSpPr/>
            <p:nvPr/>
          </p:nvSpPr>
          <p:spPr>
            <a:xfrm>
              <a:off x="483326" y="4376057"/>
              <a:ext cx="3969475" cy="199805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101">
            <a:extLst>
              <a:ext uri="{FF2B5EF4-FFF2-40B4-BE49-F238E27FC236}">
                <a16:creationId xmlns:a16="http://schemas.microsoft.com/office/drawing/2014/main" id="{A6A7844B-37B1-4568-B45B-6824AC6B1AF7}"/>
              </a:ext>
            </a:extLst>
          </p:cNvPr>
          <p:cNvGrpSpPr/>
          <p:nvPr/>
        </p:nvGrpSpPr>
        <p:grpSpPr>
          <a:xfrm>
            <a:off x="4679769" y="4448019"/>
            <a:ext cx="4128026" cy="1998050"/>
            <a:chOff x="4679769" y="4376057"/>
            <a:chExt cx="4128026" cy="1998050"/>
          </a:xfrm>
        </p:grpSpPr>
        <p:sp>
          <p:nvSpPr>
            <p:cNvPr id="47" name="Rectangle 46">
              <a:extLst>
                <a:ext uri="{FF2B5EF4-FFF2-40B4-BE49-F238E27FC236}">
                  <a16:creationId xmlns:a16="http://schemas.microsoft.com/office/drawing/2014/main" id="{8959FD92-44EE-41AB-97FB-E108A4D5F362}"/>
                </a:ext>
              </a:extLst>
            </p:cNvPr>
            <p:cNvSpPr/>
            <p:nvPr/>
          </p:nvSpPr>
          <p:spPr>
            <a:xfrm>
              <a:off x="4679769" y="4376057"/>
              <a:ext cx="4121331" cy="199805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A4280440-C1FA-423D-AA55-94FF4C259265}"/>
                </a:ext>
              </a:extLst>
            </p:cNvPr>
            <p:cNvGrpSpPr/>
            <p:nvPr/>
          </p:nvGrpSpPr>
          <p:grpSpPr>
            <a:xfrm>
              <a:off x="6202726" y="5900147"/>
              <a:ext cx="612743" cy="400110"/>
              <a:chOff x="5490877" y="5061857"/>
              <a:chExt cx="612743" cy="400110"/>
            </a:xfrm>
          </p:grpSpPr>
          <p:sp>
            <p:nvSpPr>
              <p:cNvPr id="50" name="Oval 49">
                <a:extLst>
                  <a:ext uri="{FF2B5EF4-FFF2-40B4-BE49-F238E27FC236}">
                    <a16:creationId xmlns:a16="http://schemas.microsoft.com/office/drawing/2014/main" id="{F43512D6-A64C-4AB7-A7F9-71936057BD3D}"/>
                  </a:ext>
                </a:extLst>
              </p:cNvPr>
              <p:cNvSpPr/>
              <p:nvPr/>
            </p:nvSpPr>
            <p:spPr>
              <a:xfrm>
                <a:off x="5490877" y="5087285"/>
                <a:ext cx="597622" cy="34925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67E5D8FD-55DF-4C91-8E07-4E366385655D}"/>
                  </a:ext>
                </a:extLst>
              </p:cNvPr>
              <p:cNvSpPr txBox="1"/>
              <p:nvPr/>
            </p:nvSpPr>
            <p:spPr>
              <a:xfrm>
                <a:off x="5519057" y="5061857"/>
                <a:ext cx="584563" cy="400110"/>
              </a:xfrm>
              <a:prstGeom prst="rect">
                <a:avLst/>
              </a:prstGeom>
              <a:noFill/>
            </p:spPr>
            <p:txBody>
              <a:bodyPr wrap="square" rtlCol="0">
                <a:spAutoFit/>
              </a:bodyPr>
              <a:lstStyle/>
              <a:p>
                <a:pPr algn="ctr"/>
                <a:r>
                  <a:rPr lang="en-US" sz="1000" dirty="0"/>
                  <a:t>Gen</a:t>
                </a:r>
              </a:p>
              <a:p>
                <a:pPr algn="ctr"/>
                <a:r>
                  <a:rPr lang="en-US" sz="1000" dirty="0"/>
                  <a:t>Facility </a:t>
                </a:r>
              </a:p>
            </p:txBody>
          </p:sp>
        </p:grpSp>
        <p:cxnSp>
          <p:nvCxnSpPr>
            <p:cNvPr id="52" name="Straight Connector 51">
              <a:extLst>
                <a:ext uri="{FF2B5EF4-FFF2-40B4-BE49-F238E27FC236}">
                  <a16:creationId xmlns:a16="http://schemas.microsoft.com/office/drawing/2014/main" id="{A79973D0-BB20-47C4-9E1E-9695779B7B6B}"/>
                </a:ext>
              </a:extLst>
            </p:cNvPr>
            <p:cNvCxnSpPr>
              <a:cxnSpLocks/>
            </p:cNvCxnSpPr>
            <p:nvPr/>
          </p:nvCxnSpPr>
          <p:spPr>
            <a:xfrm flipH="1">
              <a:off x="5927271" y="5570873"/>
              <a:ext cx="1221378" cy="5449"/>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668B2F7E-8820-4D57-81A4-C8124D48DE03}"/>
                </a:ext>
              </a:extLst>
            </p:cNvPr>
            <p:cNvCxnSpPr>
              <a:cxnSpLocks/>
            </p:cNvCxnSpPr>
            <p:nvPr/>
          </p:nvCxnSpPr>
          <p:spPr>
            <a:xfrm>
              <a:off x="6499965" y="5576322"/>
              <a:ext cx="0" cy="349253"/>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C7F4D088-143C-4574-96ED-4651281B8276}"/>
                </a:ext>
              </a:extLst>
            </p:cNvPr>
            <p:cNvCxnSpPr>
              <a:cxnSpLocks/>
            </p:cNvCxnSpPr>
            <p:nvPr/>
          </p:nvCxnSpPr>
          <p:spPr>
            <a:xfrm>
              <a:off x="6175570" y="5019595"/>
              <a:ext cx="0" cy="556727"/>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30DE8586-61C9-4433-AA69-8C80326770F1}"/>
                </a:ext>
              </a:extLst>
            </p:cNvPr>
            <p:cNvCxnSpPr>
              <a:cxnSpLocks/>
            </p:cNvCxnSpPr>
            <p:nvPr/>
          </p:nvCxnSpPr>
          <p:spPr>
            <a:xfrm>
              <a:off x="6814438" y="5019595"/>
              <a:ext cx="0" cy="546424"/>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nvGrpSpPr>
            <p:cNvPr id="72" name="Group 71">
              <a:extLst>
                <a:ext uri="{FF2B5EF4-FFF2-40B4-BE49-F238E27FC236}">
                  <a16:creationId xmlns:a16="http://schemas.microsoft.com/office/drawing/2014/main" id="{D713543E-B449-48E2-9A8E-37F745B7B713}"/>
                </a:ext>
              </a:extLst>
            </p:cNvPr>
            <p:cNvGrpSpPr/>
            <p:nvPr/>
          </p:nvGrpSpPr>
          <p:grpSpPr>
            <a:xfrm>
              <a:off x="5942205" y="5258883"/>
              <a:ext cx="466730" cy="110434"/>
              <a:chOff x="4877993" y="5389511"/>
              <a:chExt cx="466730" cy="110434"/>
            </a:xfrm>
          </p:grpSpPr>
          <p:cxnSp>
            <p:nvCxnSpPr>
              <p:cNvPr id="63" name="Straight Connector 62">
                <a:extLst>
                  <a:ext uri="{FF2B5EF4-FFF2-40B4-BE49-F238E27FC236}">
                    <a16:creationId xmlns:a16="http://schemas.microsoft.com/office/drawing/2014/main" id="{CA66DFAA-9603-40F7-9DBC-F88A35AF254D}"/>
                  </a:ext>
                </a:extLst>
              </p:cNvPr>
              <p:cNvCxnSpPr>
                <a:cxnSpLocks/>
              </p:cNvCxnSpPr>
              <p:nvPr/>
            </p:nvCxnSpPr>
            <p:spPr>
              <a:xfrm flipH="1">
                <a:off x="4877993" y="5389511"/>
                <a:ext cx="79361" cy="106201"/>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82881423-9FD8-4B36-AFBC-69A06F9E84AF}"/>
                  </a:ext>
                </a:extLst>
              </p:cNvPr>
              <p:cNvCxnSpPr>
                <a:cxnSpLocks/>
              </p:cNvCxnSpPr>
              <p:nvPr/>
            </p:nvCxnSpPr>
            <p:spPr>
              <a:xfrm flipH="1" flipV="1">
                <a:off x="4952514" y="5392559"/>
                <a:ext cx="89526" cy="101037"/>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9BBD5A9D-3F7D-4621-A2B4-6BA54461F9A1}"/>
                  </a:ext>
                </a:extLst>
              </p:cNvPr>
              <p:cNvCxnSpPr>
                <a:cxnSpLocks/>
              </p:cNvCxnSpPr>
              <p:nvPr/>
            </p:nvCxnSpPr>
            <p:spPr>
              <a:xfrm flipH="1">
                <a:off x="5034626" y="5393744"/>
                <a:ext cx="79361" cy="106201"/>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2A7E8EBF-91F0-43D3-9E55-F0BAADC49B10}"/>
                  </a:ext>
                </a:extLst>
              </p:cNvPr>
              <p:cNvCxnSpPr>
                <a:cxnSpLocks/>
              </p:cNvCxnSpPr>
              <p:nvPr/>
            </p:nvCxnSpPr>
            <p:spPr>
              <a:xfrm flipH="1" flipV="1">
                <a:off x="5104914" y="5396793"/>
                <a:ext cx="89526" cy="101037"/>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428A6E1A-A8F2-405D-AB58-9E801D6F936F}"/>
                  </a:ext>
                </a:extLst>
              </p:cNvPr>
              <p:cNvCxnSpPr>
                <a:cxnSpLocks/>
              </p:cNvCxnSpPr>
              <p:nvPr/>
            </p:nvCxnSpPr>
            <p:spPr>
              <a:xfrm flipH="1">
                <a:off x="5187027" y="5389511"/>
                <a:ext cx="79361" cy="106201"/>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31A45F64-64D1-4233-9364-6C10C69AE8A5}"/>
                  </a:ext>
                </a:extLst>
              </p:cNvPr>
              <p:cNvCxnSpPr>
                <a:cxnSpLocks/>
              </p:cNvCxnSpPr>
              <p:nvPr/>
            </p:nvCxnSpPr>
            <p:spPr>
              <a:xfrm flipH="1" flipV="1">
                <a:off x="5255197" y="5390442"/>
                <a:ext cx="89526" cy="101037"/>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grpSp>
          <p:nvGrpSpPr>
            <p:cNvPr id="73" name="Group 72">
              <a:extLst>
                <a:ext uri="{FF2B5EF4-FFF2-40B4-BE49-F238E27FC236}">
                  <a16:creationId xmlns:a16="http://schemas.microsoft.com/office/drawing/2014/main" id="{A040B022-8332-4F03-891E-210D717C9DEF}"/>
                </a:ext>
              </a:extLst>
            </p:cNvPr>
            <p:cNvGrpSpPr/>
            <p:nvPr/>
          </p:nvGrpSpPr>
          <p:grpSpPr>
            <a:xfrm>
              <a:off x="6581120" y="5247048"/>
              <a:ext cx="466730" cy="110434"/>
              <a:chOff x="4877993" y="5389511"/>
              <a:chExt cx="466730" cy="110434"/>
            </a:xfrm>
          </p:grpSpPr>
          <p:cxnSp>
            <p:nvCxnSpPr>
              <p:cNvPr id="74" name="Straight Connector 73">
                <a:extLst>
                  <a:ext uri="{FF2B5EF4-FFF2-40B4-BE49-F238E27FC236}">
                    <a16:creationId xmlns:a16="http://schemas.microsoft.com/office/drawing/2014/main" id="{1B026937-1C1B-476F-ABBB-39D33757E4AB}"/>
                  </a:ext>
                </a:extLst>
              </p:cNvPr>
              <p:cNvCxnSpPr>
                <a:cxnSpLocks/>
              </p:cNvCxnSpPr>
              <p:nvPr/>
            </p:nvCxnSpPr>
            <p:spPr>
              <a:xfrm flipH="1">
                <a:off x="4877993" y="5389511"/>
                <a:ext cx="79361" cy="106201"/>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D6FCFFB6-33B3-4FFA-9141-108CA003FB7D}"/>
                  </a:ext>
                </a:extLst>
              </p:cNvPr>
              <p:cNvCxnSpPr>
                <a:cxnSpLocks/>
              </p:cNvCxnSpPr>
              <p:nvPr/>
            </p:nvCxnSpPr>
            <p:spPr>
              <a:xfrm flipH="1" flipV="1">
                <a:off x="4952514" y="5392559"/>
                <a:ext cx="89526" cy="101037"/>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EE31FA60-F14C-4BD7-BC01-0BA6DA31C72E}"/>
                  </a:ext>
                </a:extLst>
              </p:cNvPr>
              <p:cNvCxnSpPr>
                <a:cxnSpLocks/>
              </p:cNvCxnSpPr>
              <p:nvPr/>
            </p:nvCxnSpPr>
            <p:spPr>
              <a:xfrm flipH="1">
                <a:off x="5034626" y="5393744"/>
                <a:ext cx="79361" cy="106201"/>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9CBCFA66-E397-49BA-93C1-78F88870AACD}"/>
                  </a:ext>
                </a:extLst>
              </p:cNvPr>
              <p:cNvCxnSpPr>
                <a:cxnSpLocks/>
              </p:cNvCxnSpPr>
              <p:nvPr/>
            </p:nvCxnSpPr>
            <p:spPr>
              <a:xfrm flipH="1" flipV="1">
                <a:off x="5104914" y="5396793"/>
                <a:ext cx="89526" cy="101037"/>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62385EBB-3F3C-4475-962A-EBA0B955E024}"/>
                  </a:ext>
                </a:extLst>
              </p:cNvPr>
              <p:cNvCxnSpPr>
                <a:cxnSpLocks/>
              </p:cNvCxnSpPr>
              <p:nvPr/>
            </p:nvCxnSpPr>
            <p:spPr>
              <a:xfrm flipH="1">
                <a:off x="5187027" y="5389511"/>
                <a:ext cx="79361" cy="106201"/>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F675E7CA-E33A-4143-9C78-3E13737EA848}"/>
                  </a:ext>
                </a:extLst>
              </p:cNvPr>
              <p:cNvCxnSpPr>
                <a:cxnSpLocks/>
              </p:cNvCxnSpPr>
              <p:nvPr/>
            </p:nvCxnSpPr>
            <p:spPr>
              <a:xfrm flipH="1" flipV="1">
                <a:off x="5255197" y="5390442"/>
                <a:ext cx="89526" cy="101037"/>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pSp>
        <p:cxnSp>
          <p:nvCxnSpPr>
            <p:cNvPr id="59" name="Straight Connector 58">
              <a:extLst>
                <a:ext uri="{FF2B5EF4-FFF2-40B4-BE49-F238E27FC236}">
                  <a16:creationId xmlns:a16="http://schemas.microsoft.com/office/drawing/2014/main" id="{BCB75ADD-946E-4166-8A3D-0510CE9F7564}"/>
                </a:ext>
              </a:extLst>
            </p:cNvPr>
            <p:cNvCxnSpPr>
              <a:cxnSpLocks/>
            </p:cNvCxnSpPr>
            <p:nvPr/>
          </p:nvCxnSpPr>
          <p:spPr>
            <a:xfrm flipH="1">
              <a:off x="5888736" y="5013230"/>
              <a:ext cx="1259913"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611ADAE3-9D53-4165-B9F4-9507789114DA}"/>
                </a:ext>
              </a:extLst>
            </p:cNvPr>
            <p:cNvCxnSpPr>
              <a:cxnSpLocks/>
            </p:cNvCxnSpPr>
            <p:nvPr/>
          </p:nvCxnSpPr>
          <p:spPr>
            <a:xfrm>
              <a:off x="6061489" y="4654429"/>
              <a:ext cx="0" cy="349253"/>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9611781F-2B30-43BB-8E1A-705CA7595903}"/>
                </a:ext>
              </a:extLst>
            </p:cNvPr>
            <p:cNvCxnSpPr>
              <a:cxnSpLocks/>
            </p:cNvCxnSpPr>
            <p:nvPr/>
          </p:nvCxnSpPr>
          <p:spPr>
            <a:xfrm>
              <a:off x="6953934" y="4671227"/>
              <a:ext cx="0" cy="349253"/>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90" name="TextBox 89">
              <a:extLst>
                <a:ext uri="{FF2B5EF4-FFF2-40B4-BE49-F238E27FC236}">
                  <a16:creationId xmlns:a16="http://schemas.microsoft.com/office/drawing/2014/main" id="{BCCA6B46-D1C1-4CD7-8A52-8CBE7F01AB8B}"/>
                </a:ext>
              </a:extLst>
            </p:cNvPr>
            <p:cNvSpPr txBox="1"/>
            <p:nvPr/>
          </p:nvSpPr>
          <p:spPr>
            <a:xfrm>
              <a:off x="5590054" y="4422926"/>
              <a:ext cx="928638" cy="246221"/>
            </a:xfrm>
            <a:prstGeom prst="rect">
              <a:avLst/>
            </a:prstGeom>
            <a:noFill/>
          </p:spPr>
          <p:txBody>
            <a:bodyPr wrap="square" rtlCol="0">
              <a:spAutoFit/>
            </a:bodyPr>
            <a:lstStyle/>
            <a:p>
              <a:pPr algn="ctr"/>
              <a:r>
                <a:rPr lang="en-US" sz="1000" dirty="0"/>
                <a:t>CAISO Line #1 </a:t>
              </a:r>
            </a:p>
          </p:txBody>
        </p:sp>
        <p:sp>
          <p:nvSpPr>
            <p:cNvPr id="91" name="TextBox 90">
              <a:extLst>
                <a:ext uri="{FF2B5EF4-FFF2-40B4-BE49-F238E27FC236}">
                  <a16:creationId xmlns:a16="http://schemas.microsoft.com/office/drawing/2014/main" id="{B63707A6-8600-44AC-9536-877A13A076C4}"/>
                </a:ext>
              </a:extLst>
            </p:cNvPr>
            <p:cNvSpPr txBox="1"/>
            <p:nvPr/>
          </p:nvSpPr>
          <p:spPr>
            <a:xfrm>
              <a:off x="6465515" y="4424185"/>
              <a:ext cx="928638" cy="246221"/>
            </a:xfrm>
            <a:prstGeom prst="rect">
              <a:avLst/>
            </a:prstGeom>
            <a:noFill/>
          </p:spPr>
          <p:txBody>
            <a:bodyPr wrap="square" rtlCol="0">
              <a:spAutoFit/>
            </a:bodyPr>
            <a:lstStyle/>
            <a:p>
              <a:pPr algn="ctr"/>
              <a:r>
                <a:rPr lang="en-US" sz="1000" dirty="0"/>
                <a:t>CAISO Line #2 </a:t>
              </a:r>
            </a:p>
          </p:txBody>
        </p:sp>
        <p:sp>
          <p:nvSpPr>
            <p:cNvPr id="92" name="TextBox 91">
              <a:extLst>
                <a:ext uri="{FF2B5EF4-FFF2-40B4-BE49-F238E27FC236}">
                  <a16:creationId xmlns:a16="http://schemas.microsoft.com/office/drawing/2014/main" id="{44943DA7-2418-41E9-A182-4B6A7912E4CB}"/>
                </a:ext>
              </a:extLst>
            </p:cNvPr>
            <p:cNvSpPr txBox="1"/>
            <p:nvPr/>
          </p:nvSpPr>
          <p:spPr>
            <a:xfrm>
              <a:off x="5275347" y="5082848"/>
              <a:ext cx="671660" cy="400110"/>
            </a:xfrm>
            <a:prstGeom prst="rect">
              <a:avLst/>
            </a:prstGeom>
            <a:noFill/>
          </p:spPr>
          <p:txBody>
            <a:bodyPr wrap="square" rtlCol="0">
              <a:spAutoFit/>
            </a:bodyPr>
            <a:lstStyle/>
            <a:p>
              <a:pPr algn="ctr"/>
              <a:r>
                <a:rPr lang="en-US" sz="1000" dirty="0"/>
                <a:t>XFMR #1</a:t>
              </a:r>
            </a:p>
            <a:p>
              <a:pPr algn="ctr"/>
              <a:r>
                <a:rPr lang="en-US" sz="1000" dirty="0"/>
                <a:t>308 MVA</a:t>
              </a:r>
            </a:p>
          </p:txBody>
        </p:sp>
        <p:sp>
          <p:nvSpPr>
            <p:cNvPr id="93" name="TextBox 92">
              <a:extLst>
                <a:ext uri="{FF2B5EF4-FFF2-40B4-BE49-F238E27FC236}">
                  <a16:creationId xmlns:a16="http://schemas.microsoft.com/office/drawing/2014/main" id="{CD406EDF-37C1-4CA3-9AF4-6364B6BD0129}"/>
                </a:ext>
              </a:extLst>
            </p:cNvPr>
            <p:cNvSpPr txBox="1"/>
            <p:nvPr/>
          </p:nvSpPr>
          <p:spPr>
            <a:xfrm>
              <a:off x="7116020" y="5076149"/>
              <a:ext cx="671660" cy="400110"/>
            </a:xfrm>
            <a:prstGeom prst="rect">
              <a:avLst/>
            </a:prstGeom>
            <a:noFill/>
          </p:spPr>
          <p:txBody>
            <a:bodyPr wrap="square" rtlCol="0">
              <a:spAutoFit/>
            </a:bodyPr>
            <a:lstStyle/>
            <a:p>
              <a:pPr algn="ctr"/>
              <a:r>
                <a:rPr lang="en-US" sz="1000" dirty="0"/>
                <a:t>XFMR #2</a:t>
              </a:r>
            </a:p>
            <a:p>
              <a:pPr algn="ctr"/>
              <a:r>
                <a:rPr lang="en-US" sz="1000" dirty="0"/>
                <a:t>280 MVA</a:t>
              </a:r>
            </a:p>
          </p:txBody>
        </p:sp>
        <p:sp>
          <p:nvSpPr>
            <p:cNvPr id="94" name="TextBox 93">
              <a:extLst>
                <a:ext uri="{FF2B5EF4-FFF2-40B4-BE49-F238E27FC236}">
                  <a16:creationId xmlns:a16="http://schemas.microsoft.com/office/drawing/2014/main" id="{2193ABFB-855B-45CA-850E-493D5041B89D}"/>
                </a:ext>
              </a:extLst>
            </p:cNvPr>
            <p:cNvSpPr txBox="1"/>
            <p:nvPr/>
          </p:nvSpPr>
          <p:spPr>
            <a:xfrm>
              <a:off x="7759501" y="4508174"/>
              <a:ext cx="1048294" cy="400110"/>
            </a:xfrm>
            <a:prstGeom prst="rect">
              <a:avLst/>
            </a:prstGeom>
            <a:noFill/>
            <a:ln>
              <a:noFill/>
            </a:ln>
          </p:spPr>
          <p:txBody>
            <a:bodyPr wrap="square" rtlCol="0">
              <a:spAutoFit/>
            </a:bodyPr>
            <a:lstStyle/>
            <a:p>
              <a:pPr algn="ctr"/>
              <a:r>
                <a:rPr lang="en-US" sz="1000" b="1" dirty="0">
                  <a:solidFill>
                    <a:srgbClr val="FF0000"/>
                  </a:solidFill>
                </a:rPr>
                <a:t>Perform Test on this facility </a:t>
              </a:r>
            </a:p>
          </p:txBody>
        </p:sp>
        <p:cxnSp>
          <p:nvCxnSpPr>
            <p:cNvPr id="95" name="Straight Arrow Connector 94">
              <a:extLst>
                <a:ext uri="{FF2B5EF4-FFF2-40B4-BE49-F238E27FC236}">
                  <a16:creationId xmlns:a16="http://schemas.microsoft.com/office/drawing/2014/main" id="{59E5FD3D-0981-421E-95D0-07D3C12569F3}"/>
                </a:ext>
              </a:extLst>
            </p:cNvPr>
            <p:cNvCxnSpPr>
              <a:cxnSpLocks/>
            </p:cNvCxnSpPr>
            <p:nvPr/>
          </p:nvCxnSpPr>
          <p:spPr>
            <a:xfrm flipH="1">
              <a:off x="7583891" y="4760269"/>
              <a:ext cx="289691" cy="32257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8" name="TextBox 97">
              <a:extLst>
                <a:ext uri="{FF2B5EF4-FFF2-40B4-BE49-F238E27FC236}">
                  <a16:creationId xmlns:a16="http://schemas.microsoft.com/office/drawing/2014/main" id="{7F478B9B-F856-45F2-A075-8AF9C7F66275}"/>
                </a:ext>
              </a:extLst>
            </p:cNvPr>
            <p:cNvSpPr txBox="1"/>
            <p:nvPr/>
          </p:nvSpPr>
          <p:spPr>
            <a:xfrm>
              <a:off x="4730434" y="4640621"/>
              <a:ext cx="963176" cy="276999"/>
            </a:xfrm>
            <a:prstGeom prst="rect">
              <a:avLst/>
            </a:prstGeom>
            <a:noFill/>
            <a:ln>
              <a:noFill/>
            </a:ln>
          </p:spPr>
          <p:txBody>
            <a:bodyPr wrap="square" rtlCol="0">
              <a:spAutoFit/>
            </a:bodyPr>
            <a:lstStyle/>
            <a:p>
              <a:pPr algn="ctr"/>
              <a:r>
                <a:rPr lang="en-US" sz="1200" b="1" dirty="0"/>
                <a:t>Example 2)</a:t>
              </a:r>
            </a:p>
          </p:txBody>
        </p:sp>
      </p:grpSp>
      <p:grpSp>
        <p:nvGrpSpPr>
          <p:cNvPr id="104" name="Group 103">
            <a:extLst>
              <a:ext uri="{FF2B5EF4-FFF2-40B4-BE49-F238E27FC236}">
                <a16:creationId xmlns:a16="http://schemas.microsoft.com/office/drawing/2014/main" id="{47332B6A-26B8-47CC-97DF-1F398FBB9401}"/>
              </a:ext>
            </a:extLst>
          </p:cNvPr>
          <p:cNvGrpSpPr/>
          <p:nvPr/>
        </p:nvGrpSpPr>
        <p:grpSpPr>
          <a:xfrm>
            <a:off x="3270496" y="6480983"/>
            <a:ext cx="3024723" cy="249048"/>
            <a:chOff x="3270496" y="6409021"/>
            <a:chExt cx="3024723" cy="249048"/>
          </a:xfrm>
        </p:grpSpPr>
        <p:sp>
          <p:nvSpPr>
            <p:cNvPr id="99" name="TextBox 98">
              <a:extLst>
                <a:ext uri="{FF2B5EF4-FFF2-40B4-BE49-F238E27FC236}">
                  <a16:creationId xmlns:a16="http://schemas.microsoft.com/office/drawing/2014/main" id="{0EC79729-4C94-4F75-AEA3-3C89B69E1D4C}"/>
                </a:ext>
              </a:extLst>
            </p:cNvPr>
            <p:cNvSpPr txBox="1"/>
            <p:nvPr/>
          </p:nvSpPr>
          <p:spPr>
            <a:xfrm>
              <a:off x="3270496" y="6409021"/>
              <a:ext cx="1304977" cy="246221"/>
            </a:xfrm>
            <a:prstGeom prst="rect">
              <a:avLst/>
            </a:prstGeom>
            <a:noFill/>
          </p:spPr>
          <p:txBody>
            <a:bodyPr wrap="square" rtlCol="0">
              <a:spAutoFit/>
            </a:bodyPr>
            <a:lstStyle/>
            <a:p>
              <a:r>
                <a:rPr lang="en-US" sz="1000" b="1" dirty="0">
                  <a:solidFill>
                    <a:srgbClr val="FF0000"/>
                  </a:solidFill>
                </a:rPr>
                <a:t>Red</a:t>
              </a:r>
              <a:r>
                <a:rPr lang="en-US" sz="1000" dirty="0"/>
                <a:t> = CAISO Facility</a:t>
              </a:r>
            </a:p>
          </p:txBody>
        </p:sp>
        <p:sp>
          <p:nvSpPr>
            <p:cNvPr id="100" name="TextBox 99">
              <a:extLst>
                <a:ext uri="{FF2B5EF4-FFF2-40B4-BE49-F238E27FC236}">
                  <a16:creationId xmlns:a16="http://schemas.microsoft.com/office/drawing/2014/main" id="{7D52172C-6576-4260-B9FB-2699E3AF0020}"/>
                </a:ext>
              </a:extLst>
            </p:cNvPr>
            <p:cNvSpPr txBox="1"/>
            <p:nvPr/>
          </p:nvSpPr>
          <p:spPr>
            <a:xfrm>
              <a:off x="4602839" y="6411848"/>
              <a:ext cx="1692380" cy="246221"/>
            </a:xfrm>
            <a:prstGeom prst="rect">
              <a:avLst/>
            </a:prstGeom>
            <a:noFill/>
          </p:spPr>
          <p:txBody>
            <a:bodyPr wrap="square" rtlCol="0">
              <a:spAutoFit/>
            </a:bodyPr>
            <a:lstStyle/>
            <a:p>
              <a:r>
                <a:rPr lang="en-US" sz="1000" b="1" dirty="0"/>
                <a:t>Black</a:t>
              </a:r>
              <a:r>
                <a:rPr lang="en-US" sz="1000" dirty="0"/>
                <a:t> = Distribution Facility</a:t>
              </a:r>
            </a:p>
          </p:txBody>
        </p:sp>
      </p:grpSp>
    </p:spTree>
    <p:extLst>
      <p:ext uri="{BB962C8B-B14F-4D97-AF65-F5344CB8AC3E}">
        <p14:creationId xmlns:p14="http://schemas.microsoft.com/office/powerpoint/2010/main" val="3970292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E94BA17-8AE8-4651-9FD9-8589E5D42325}" type="slidenum">
              <a:rPr lang="en-US" smtClean="0"/>
              <a:t>2</a:t>
            </a:fld>
            <a:endParaRPr lang="en-US"/>
          </a:p>
        </p:txBody>
      </p:sp>
      <p:sp>
        <p:nvSpPr>
          <p:cNvPr id="10" name="Title 1">
            <a:extLst>
              <a:ext uri="{FF2B5EF4-FFF2-40B4-BE49-F238E27FC236}">
                <a16:creationId xmlns:a16="http://schemas.microsoft.com/office/drawing/2014/main" id="{72E4C323-A556-44DB-B9AF-9F9789931F7D}"/>
              </a:ext>
            </a:extLst>
          </p:cNvPr>
          <p:cNvSpPr txBox="1">
            <a:spLocks/>
          </p:cNvSpPr>
          <p:nvPr/>
        </p:nvSpPr>
        <p:spPr>
          <a:xfrm>
            <a:off x="225846" y="1464733"/>
            <a:ext cx="8655687" cy="4848780"/>
          </a:xfrm>
          <a:prstGeom prst="rect">
            <a:avLst/>
          </a:prstGeom>
        </p:spPr>
        <p:txBody>
          <a:bodyPr vert="horz" lIns="91440" tIns="45720" rIns="91440" bIns="45720" rtlCol="0" anchor="t">
            <a:normAutofit fontScale="97500"/>
          </a:bodyPr>
          <a:lstStyle>
            <a:lvl1pPr algn="l" defTabSz="914400" rtl="0" eaLnBrk="1" latinLnBrk="0" hangingPunct="1">
              <a:lnSpc>
                <a:spcPct val="90000"/>
              </a:lnSpc>
              <a:spcBef>
                <a:spcPct val="0"/>
              </a:spcBef>
              <a:buNone/>
              <a:defRPr sz="2800" kern="1200">
                <a:solidFill>
                  <a:schemeClr val="tx1"/>
                </a:solidFill>
                <a:latin typeface="Segoe UI Light" panose="020B0502040204020203" pitchFamily="34" charset="0"/>
                <a:ea typeface="+mj-ea"/>
                <a:cs typeface="+mj-cs"/>
              </a:defRPr>
            </a:lvl1pPr>
          </a:lstStyle>
          <a:p>
            <a:pPr marL="285750" indent="-285750">
              <a:spcBef>
                <a:spcPts val="600"/>
              </a:spcBef>
              <a:spcAft>
                <a:spcPts val="600"/>
              </a:spcAft>
              <a:buFont typeface="Arial" panose="020B0604020202020204" pitchFamily="34" charset="0"/>
              <a:buChar char="•"/>
            </a:pPr>
            <a:r>
              <a:rPr lang="en-US" sz="1600" b="1" dirty="0">
                <a:latin typeface="+mn-lt"/>
                <a:ea typeface="Calibri" panose="020F0502020204030204" pitchFamily="34" charset="0"/>
                <a:cs typeface="Calibri" panose="020F0502020204030204" pitchFamily="34" charset="0"/>
              </a:rPr>
              <a:t>Short Circuit Duty Test</a:t>
            </a:r>
          </a:p>
          <a:p>
            <a:pPr>
              <a:lnSpc>
                <a:spcPct val="100000"/>
              </a:lnSpc>
              <a:spcBef>
                <a:spcPts val="0"/>
              </a:spcBef>
            </a:pPr>
            <a:r>
              <a:rPr lang="en-US" sz="1400" b="0" i="0" u="none" strike="noStrike" baseline="0" dirty="0">
                <a:solidFill>
                  <a:srgbClr val="000000"/>
                </a:solidFill>
                <a:latin typeface="+mn-lt"/>
              </a:rPr>
              <a:t>The Generating Facility shall pass the short circuit test if (i) the combined short circuit contribution from all the active Interconnection Requests in the Independent Study Process in the same study area is less than five (5) percent of the available capacity of the latest circuit breaker upgrade and; (ii) total fault duty on each circuit breaker upgrade identified for the latest Queue Cluster and active Independent Study Process Interconnection Requests in the same study area is less than ninety-five (95) percent of the nameplate capacity of the respective circuit breaker upgrade. </a:t>
            </a:r>
          </a:p>
          <a:p>
            <a:pPr>
              <a:lnSpc>
                <a:spcPct val="100000"/>
              </a:lnSpc>
              <a:spcBef>
                <a:spcPts val="0"/>
              </a:spcBef>
            </a:pPr>
            <a:r>
              <a:rPr lang="en-US" sz="1600" dirty="0">
                <a:latin typeface="+mn-lt"/>
                <a:ea typeface="Calibri" panose="020F0502020204030204" pitchFamily="34" charset="0"/>
              </a:rPr>
              <a:t> </a:t>
            </a:r>
          </a:p>
          <a:p>
            <a:pPr marL="285750" indent="-285750">
              <a:spcBef>
                <a:spcPts val="600"/>
              </a:spcBef>
              <a:spcAft>
                <a:spcPts val="300"/>
              </a:spcAft>
              <a:buFont typeface="Arial" panose="020B0604020202020204" pitchFamily="34" charset="0"/>
              <a:buChar char="•"/>
            </a:pPr>
            <a:r>
              <a:rPr lang="en-US" sz="1600" b="1" dirty="0">
                <a:latin typeface="+mn-lt"/>
                <a:ea typeface="Calibri" panose="020F0502020204030204" pitchFamily="34" charset="0"/>
              </a:rPr>
              <a:t>Transient Stability Test</a:t>
            </a:r>
          </a:p>
          <a:p>
            <a:pPr>
              <a:lnSpc>
                <a:spcPct val="100000"/>
              </a:lnSpc>
              <a:spcBef>
                <a:spcPts val="0"/>
              </a:spcBef>
            </a:pPr>
            <a:r>
              <a:rPr lang="en-US" sz="1400" b="0" i="0" u="none" strike="noStrike" baseline="0" dirty="0">
                <a:solidFill>
                  <a:srgbClr val="000000"/>
                </a:solidFill>
                <a:latin typeface="+mn-lt"/>
              </a:rPr>
              <a:t>The Generating Facility shall pass the transient stability test if the Generating Facility has requested interconnection in a study area where transient stability issues are not identified for active Interconnection Requests in the latest Queue Cluster or Independent Study Process. </a:t>
            </a:r>
          </a:p>
          <a:p>
            <a:pPr>
              <a:lnSpc>
                <a:spcPct val="100000"/>
              </a:lnSpc>
              <a:spcBef>
                <a:spcPts val="0"/>
              </a:spcBef>
            </a:pPr>
            <a:endParaRPr lang="en-US" sz="1600" dirty="0">
              <a:latin typeface="+mn-lt"/>
              <a:ea typeface="Calibri" panose="020F0502020204030204" pitchFamily="34" charset="0"/>
            </a:endParaRPr>
          </a:p>
          <a:p>
            <a:pPr marL="285750" indent="-285750">
              <a:spcBef>
                <a:spcPts val="600"/>
              </a:spcBef>
              <a:spcAft>
                <a:spcPts val="300"/>
              </a:spcAft>
              <a:buFont typeface="Arial" panose="020B0604020202020204" pitchFamily="34" charset="0"/>
              <a:buChar char="•"/>
            </a:pPr>
            <a:r>
              <a:rPr lang="en-US" sz="1600" b="1" dirty="0">
                <a:latin typeface="+mn-lt"/>
                <a:ea typeface="Calibri" panose="020F0502020204030204" pitchFamily="34" charset="0"/>
              </a:rPr>
              <a:t>Reactive Support Test</a:t>
            </a:r>
          </a:p>
          <a:p>
            <a:pPr>
              <a:lnSpc>
                <a:spcPct val="100000"/>
              </a:lnSpc>
              <a:spcBef>
                <a:spcPts val="0"/>
              </a:spcBef>
            </a:pPr>
            <a:r>
              <a:rPr lang="en-US" sz="1400" b="0" i="0" u="none" strike="noStrike" baseline="0" dirty="0">
                <a:solidFill>
                  <a:srgbClr val="000000"/>
                </a:solidFill>
                <a:latin typeface="+mn-lt"/>
              </a:rPr>
              <a:t>The Generating Facility shall pass the reactive support test if the Generating Facility has requested interconnection in a study area where reactive support needs are not identified as requiring Reliability Network Upgrades for active Interconnection Requests in the latest Queue Cluster or Independent Study Process. </a:t>
            </a:r>
            <a:endParaRPr lang="en-US" sz="1400" dirty="0">
              <a:latin typeface="+mn-lt"/>
              <a:ea typeface="Calibri" panose="020F0502020204030204" pitchFamily="34" charset="0"/>
            </a:endParaRPr>
          </a:p>
          <a:p>
            <a:pPr marL="1371600" lvl="2" indent="-457200">
              <a:buFont typeface="Wingdings" panose="05000000000000000000" pitchFamily="2" charset="2"/>
              <a:buChar char="ü"/>
            </a:pPr>
            <a:endParaRPr lang="en-US" sz="1400" dirty="0">
              <a:effectLst/>
              <a:ea typeface="Calibri" panose="020F0502020204030204" pitchFamily="34" charset="0"/>
            </a:endParaRPr>
          </a:p>
        </p:txBody>
      </p:sp>
      <p:sp>
        <p:nvSpPr>
          <p:cNvPr id="8" name="Title 1">
            <a:extLst>
              <a:ext uri="{FF2B5EF4-FFF2-40B4-BE49-F238E27FC236}">
                <a16:creationId xmlns:a16="http://schemas.microsoft.com/office/drawing/2014/main" id="{E4E76792-CEAB-4C70-AF9F-7A613A3A419B}"/>
              </a:ext>
            </a:extLst>
          </p:cNvPr>
          <p:cNvSpPr txBox="1">
            <a:spLocks/>
          </p:cNvSpPr>
          <p:nvPr/>
        </p:nvSpPr>
        <p:spPr>
          <a:xfrm>
            <a:off x="0" y="263911"/>
            <a:ext cx="9144000" cy="65895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800" kern="1200">
                <a:solidFill>
                  <a:schemeClr val="tx1"/>
                </a:solidFill>
                <a:latin typeface="Segoe UI Light" panose="020B0502040204020203" pitchFamily="34" charset="0"/>
                <a:ea typeface="+mj-ea"/>
                <a:cs typeface="+mj-cs"/>
              </a:defRPr>
            </a:lvl1pPr>
          </a:lstStyle>
          <a:p>
            <a:pPr algn="ctr">
              <a:lnSpc>
                <a:spcPct val="100000"/>
              </a:lnSpc>
              <a:spcBef>
                <a:spcPts val="600"/>
              </a:spcBef>
            </a:pPr>
            <a:r>
              <a:rPr lang="en-US" sz="2000" dirty="0">
                <a:latin typeface="Segoe UI Semibold" panose="020B0702040204020203" pitchFamily="34" charset="0"/>
              </a:rPr>
              <a:t>SCE’s Interim Methodology for Assessing Contribution to RNUs</a:t>
            </a:r>
          </a:p>
          <a:p>
            <a:pPr algn="ctr">
              <a:lnSpc>
                <a:spcPct val="100000"/>
              </a:lnSpc>
              <a:spcBef>
                <a:spcPts val="600"/>
              </a:spcBef>
            </a:pPr>
            <a:r>
              <a:rPr lang="en-US" sz="2000" dirty="0">
                <a:latin typeface="Segoe UI Semibold" panose="020B0702040204020203" pitchFamily="34" charset="0"/>
              </a:rPr>
              <a:t>(Continued) </a:t>
            </a:r>
          </a:p>
        </p:txBody>
      </p:sp>
    </p:spTree>
    <p:extLst>
      <p:ext uri="{BB962C8B-B14F-4D97-AF65-F5344CB8AC3E}">
        <p14:creationId xmlns:p14="http://schemas.microsoft.com/office/powerpoint/2010/main" val="3743844670"/>
      </p:ext>
    </p:extLst>
  </p:cSld>
  <p:clrMapOvr>
    <a:masterClrMapping/>
  </p:clrMapOvr>
</p:sld>
</file>

<file path=ppt/theme/theme1.xml><?xml version="1.0" encoding="utf-8"?>
<a:theme xmlns:a="http://schemas.openxmlformats.org/drawingml/2006/main" name="SCE 4x3 Template_Whi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and Guidelines.potx" id="{30045ACF-AAE3-460A-9933-965EF3C49868}" vid="{329C0C72-CDA0-4F4F-BD5A-8598C0C0A67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c228ef6-2147-421c-9ee0-a3f8945373b5">
      <Terms xmlns="http://schemas.microsoft.com/office/infopath/2007/PartnerControls"/>
    </lcf76f155ced4ddcb4097134ff3c332f>
    <TaxCatchAll xmlns="e45da448-bf9c-43e8-8676-7e88d583ded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A2ED029777FB9408D80205956218E05" ma:contentTypeVersion="15" ma:contentTypeDescription="Create a new document." ma:contentTypeScope="" ma:versionID="cfdde5b1632510da76359701dcb86eb3">
  <xsd:schema xmlns:xsd="http://www.w3.org/2001/XMLSchema" xmlns:xs="http://www.w3.org/2001/XMLSchema" xmlns:p="http://schemas.microsoft.com/office/2006/metadata/properties" xmlns:ns2="fc228ef6-2147-421c-9ee0-a3f8945373b5" xmlns:ns3="bdc1ed16-7d77-483b-8fa3-f92c3a526d34" xmlns:ns4="e45da448-bf9c-43e8-8676-7e88d583ded9" targetNamespace="http://schemas.microsoft.com/office/2006/metadata/properties" ma:root="true" ma:fieldsID="12f8612852ee061cc191704f20226297" ns2:_="" ns3:_="" ns4:_="">
    <xsd:import namespace="fc228ef6-2147-421c-9ee0-a3f8945373b5"/>
    <xsd:import namespace="bdc1ed16-7d77-483b-8fa3-f92c3a526d34"/>
    <xsd:import namespace="e45da448-bf9c-43e8-8676-7e88d583ded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4:TaxCatchAll" minOccurs="0"/>
                <xsd:element ref="ns2:MediaServiceOCR"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228ef6-2147-421c-9ee0-a3f8945373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1da7e81d-6ea8-45c5-b51f-f6fb8dd5843f"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dc1ed16-7d77-483b-8fa3-f92c3a526d34"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45da448-bf9c-43e8-8676-7e88d583ded9"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bcffef7d-157d-484e-a38c-db4bf8cb7726}" ma:internalName="TaxCatchAll" ma:showField="CatchAllData" ma:web="bdc1ed16-7d77-483b-8fa3-f92c3a526d3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806D2C-C71A-4AA3-BC95-7769B9A873A4}">
  <ds:schemaRefs>
    <ds:schemaRef ds:uri="http://schemas.microsoft.com/sharepoint/v3/contenttype/forms"/>
  </ds:schemaRefs>
</ds:datastoreItem>
</file>

<file path=customXml/itemProps2.xml><?xml version="1.0" encoding="utf-8"?>
<ds:datastoreItem xmlns:ds="http://schemas.openxmlformats.org/officeDocument/2006/customXml" ds:itemID="{680EA572-8666-45EE-AD82-0056E41BA9D5}">
  <ds:schemaRefs>
    <ds:schemaRef ds:uri="http://purl.org/dc/elements/1.1/"/>
    <ds:schemaRef ds:uri="http://schemas.microsoft.com/office/2006/metadata/properties"/>
    <ds:schemaRef ds:uri="bdc1ed16-7d77-483b-8fa3-f92c3a526d34"/>
    <ds:schemaRef ds:uri="fc228ef6-2147-421c-9ee0-a3f8945373b5"/>
    <ds:schemaRef ds:uri="http://purl.org/dc/terms/"/>
    <ds:schemaRef ds:uri="http://schemas.openxmlformats.org/package/2006/metadata/core-properties"/>
    <ds:schemaRef ds:uri="e45da448-bf9c-43e8-8676-7e88d583ded9"/>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C4410D93-C74F-47E6-9552-DC7856B56205}">
  <ds:schemaRefs>
    <ds:schemaRef ds:uri="bdc1ed16-7d77-483b-8fa3-f92c3a526d34"/>
    <ds:schemaRef ds:uri="e45da448-bf9c-43e8-8676-7e88d583ded9"/>
    <ds:schemaRef ds:uri="fc228ef6-2147-421c-9ee0-a3f8945373b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2408</TotalTime>
  <Words>545</Words>
  <Application>Microsoft Office PowerPoint</Application>
  <PresentationFormat>On-screen Show (4:3)</PresentationFormat>
  <Paragraphs>51</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Segoe UI</vt:lpstr>
      <vt:lpstr>Segoe UI Light</vt:lpstr>
      <vt:lpstr>Segoe UI Semibold</vt:lpstr>
      <vt:lpstr>Wingdings</vt:lpstr>
      <vt:lpstr>SCE 4x3 Template_White</vt:lpstr>
      <vt:lpstr>SCE’s Interim Methodology for Assessing Contribution to RNUs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Olivieri, Douglas</dc:creator>
  <cp:lastModifiedBy>Jonnala Prabandha</cp:lastModifiedBy>
  <cp:revision>145</cp:revision>
  <cp:lastPrinted>2023-10-31T14:44:56Z</cp:lastPrinted>
  <dcterms:created xsi:type="dcterms:W3CDTF">2017-04-10T17:50:05Z</dcterms:created>
  <dcterms:modified xsi:type="dcterms:W3CDTF">2024-02-02T04:46:24Z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0x0101006A2ED029777FB9408D80205956218E05</vt:lpwstr>
  </property>
  <property fmtid="{D5CDD505-2E9C-101B-9397-08002B2CF9AE}" pid="3" name="MediaServiceImageTags">
    <vt:lpwstr/>
  </property>
</Properties>
</file>